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charts/chart1.xml" ContentType="application/vnd.openxmlformats-officedocument.drawingml.chart+xml"/>
  <Override PartName="/ppt/tags/tag50.xml" ContentType="application/vnd.openxmlformats-officedocument.presentationml.tags+xml"/>
  <Override PartName="/ppt/notesSlides/notesSlide4.xml" ContentType="application/vnd.openxmlformats-officedocument.presentationml.notesSlide+xml"/>
  <Override PartName="/ppt/tags/tag51.xml" ContentType="application/vnd.openxmlformats-officedocument.presentationml.tags+xml"/>
  <Override PartName="/ppt/notesSlides/notesSlide5.xml" ContentType="application/vnd.openxmlformats-officedocument.presentationml.notesSlide+xml"/>
  <Override PartName="/ppt/tags/tag52.xml" ContentType="application/vnd.openxmlformats-officedocument.presentationml.tags+xml"/>
  <Override PartName="/ppt/notesSlides/notesSlide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7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8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9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0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1.xml" ContentType="application/vnd.openxmlformats-officedocument.presentationml.notesSlide+xml"/>
  <Override PartName="/ppt/tags/tag63.xml" ContentType="application/vnd.openxmlformats-officedocument.presentationml.tags+xml"/>
  <Override PartName="/ppt/notesSlides/notesSlide12.xml" ContentType="application/vnd.openxmlformats-officedocument.presentationml.notesSlide+xml"/>
  <Override PartName="/ppt/tags/tag64.xml" ContentType="application/vnd.openxmlformats-officedocument.presentationml.tags+xml"/>
  <Override PartName="/ppt/notesSlides/notesSlide13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4.xml" ContentType="application/vnd.openxmlformats-officedocument.presentationml.notesSlide+xml"/>
  <Override PartName="/ppt/tags/tag67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1"/>
  </p:notesMasterIdLst>
  <p:sldIdLst>
    <p:sldId id="284" r:id="rId2"/>
    <p:sldId id="267" r:id="rId3"/>
    <p:sldId id="268" r:id="rId4"/>
    <p:sldId id="269" r:id="rId5"/>
    <p:sldId id="289" r:id="rId6"/>
    <p:sldId id="298" r:id="rId7"/>
    <p:sldId id="288" r:id="rId8"/>
    <p:sldId id="272" r:id="rId9"/>
    <p:sldId id="286" r:id="rId10"/>
    <p:sldId id="275" r:id="rId11"/>
    <p:sldId id="273" r:id="rId12"/>
    <p:sldId id="276" r:id="rId13"/>
    <p:sldId id="293" r:id="rId14"/>
    <p:sldId id="294" r:id="rId15"/>
    <p:sldId id="281" r:id="rId16"/>
    <p:sldId id="274" r:id="rId17"/>
    <p:sldId id="283" r:id="rId18"/>
    <p:sldId id="270" r:id="rId19"/>
    <p:sldId id="299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" id="{7A3085B2-F48F-4966-B5CA-39C2D82AAB79}">
          <p14:sldIdLst>
            <p14:sldId id="284"/>
            <p14:sldId id="267"/>
          </p14:sldIdLst>
        </p14:section>
        <p14:section name="Idee" id="{A133D84B-B99A-47A6-BC6B-35131E78370C}">
          <p14:sldIdLst>
            <p14:sldId id="268"/>
            <p14:sldId id="269"/>
            <p14:sldId id="289"/>
            <p14:sldId id="298"/>
            <p14:sldId id="288"/>
          </p14:sldIdLst>
        </p14:section>
        <p14:section name="Team" id="{2ACBC455-C02A-4121-95A5-4116C06130DC}">
          <p14:sldIdLst>
            <p14:sldId id="272"/>
            <p14:sldId id="286"/>
          </p14:sldIdLst>
        </p14:section>
        <p14:section name="Designs" id="{4AAE35D1-24FE-463B-AD8E-2B57150CE9B7}">
          <p14:sldIdLst>
            <p14:sldId id="275"/>
            <p14:sldId id="273"/>
            <p14:sldId id="276"/>
            <p14:sldId id="293"/>
            <p14:sldId id="294"/>
          </p14:sldIdLst>
        </p14:section>
        <p14:section name="Ausblick" id="{62D9B89F-F00D-4A4C-BA3D-95CD524F3FA9}">
          <p14:sldIdLst>
            <p14:sldId id="281"/>
            <p14:sldId id="274"/>
          </p14:sldIdLst>
        </p14:section>
        <p14:section name="Appendix" id="{156EC5E9-0750-4A18-A9C6-E8FBDFA1833E}">
          <p14:sldIdLst>
            <p14:sldId id="283"/>
            <p14:sldId id="270"/>
          </p14:sldIdLst>
        </p14:section>
        <p14:section name="Bin" id="{DDC21AEC-F384-4469-B647-3145B35B17A8}">
          <p14:sldIdLst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B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11" autoAdjust="0"/>
    <p:restoredTop sz="96327"/>
  </p:normalViewPr>
  <p:slideViewPr>
    <p:cSldViewPr snapToGrid="0" snapToObjects="1">
      <p:cViewPr varScale="1">
        <p:scale>
          <a:sx n="59" d="100"/>
          <a:sy n="59" d="100"/>
        </p:scale>
        <p:origin x="9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7139890224002371E-3"/>
          <c:y val="5.8101768314687836E-2"/>
          <c:w val="0.97893487613113783"/>
          <c:h val="0.92313244316131349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0000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-4.8954161103693817E-3"/>
                  <c:y val="4.3305665824612052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66A5-4D77-A5C0-62149F12148E}"/>
                </c:ext>
              </c:extLst>
            </c:dLbl>
            <c:dLbl>
              <c:idx val="1"/>
              <c:layout>
                <c:manualLayout>
                  <c:x val="-4.8954161103693817E-3"/>
                  <c:y val="3.969686033922771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66A5-4D77-A5C0-62149F12148E}"/>
                </c:ext>
              </c:extLst>
            </c:dLbl>
            <c:dLbl>
              <c:idx val="2"/>
              <c:layout>
                <c:manualLayout>
                  <c:x val="-4.8954161103693817E-3"/>
                  <c:y val="3.6088054853843378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66A5-4D77-A5C0-62149F12148E}"/>
                </c:ext>
              </c:extLst>
            </c:dLbl>
            <c:dLbl>
              <c:idx val="3"/>
              <c:layout>
                <c:manualLayout>
                  <c:x val="-4.8954161103693817E-3"/>
                  <c:y val="2.88704438830747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66A5-4D77-A5C0-62149F12148E}"/>
                </c:ext>
              </c:extLst>
            </c:dLbl>
            <c:dLbl>
              <c:idx val="4"/>
              <c:layout>
                <c:manualLayout>
                  <c:x val="-4.8954161103693817E-3"/>
                  <c:y val="2.88704438830747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66A5-4D77-A5C0-62149F12148E}"/>
                </c:ext>
              </c:extLst>
            </c:dLbl>
            <c:dLbl>
              <c:idx val="5"/>
              <c:layout>
                <c:manualLayout>
                  <c:x val="-4.8954161103693817E-3"/>
                  <c:y val="2.5261638397690365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66A5-4D77-A5C0-62149F12148E}"/>
                </c:ext>
              </c:extLst>
            </c:dLbl>
            <c:dLbl>
              <c:idx val="6"/>
              <c:layout>
                <c:manualLayout>
                  <c:x val="-4.8954161103693817E-3"/>
                  <c:y val="1.8044027426921689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66A5-4D77-A5C0-62149F12148E}"/>
                </c:ext>
              </c:extLst>
            </c:dLbl>
            <c:dLbl>
              <c:idx val="7"/>
              <c:layout>
                <c:manualLayout>
                  <c:x val="-4.8954161103693817E-3"/>
                  <c:y val="3.6088054853843375E-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66A5-4D77-A5C0-62149F12148E}"/>
                </c:ext>
              </c:extLst>
            </c:dLbl>
            <c:dLbl>
              <c:idx val="8"/>
              <c:layout>
                <c:manualLayout>
                  <c:x val="-4.8954161103693817E-3"/>
                  <c:y val="7.217610970768675E-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66A5-4D77-A5C0-62149F12148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Sheet1!$A$1:$M$1</c:f>
              <c:numCache>
                <c:formatCode>General</c:formatCode>
                <c:ptCount val="13"/>
                <c:pt idx="0">
                  <c:v>512</c:v>
                </c:pt>
                <c:pt idx="1">
                  <c:v>545</c:v>
                </c:pt>
                <c:pt idx="2">
                  <c:v>608</c:v>
                </c:pt>
                <c:pt idx="3">
                  <c:v>666</c:v>
                </c:pt>
                <c:pt idx="4">
                  <c:v>687</c:v>
                </c:pt>
                <c:pt idx="5">
                  <c:v>712</c:v>
                </c:pt>
                <c:pt idx="6">
                  <c:v>776</c:v>
                </c:pt>
                <c:pt idx="7">
                  <c:v>929</c:v>
                </c:pt>
                <c:pt idx="8">
                  <c:v>910</c:v>
                </c:pt>
                <c:pt idx="9">
                  <c:v>1014</c:v>
                </c:pt>
                <c:pt idx="10">
                  <c:v>1505</c:v>
                </c:pt>
                <c:pt idx="11">
                  <c:v>1553</c:v>
                </c:pt>
                <c:pt idx="12">
                  <c:v>1592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6A5-4D77-A5C0-62149F12148E}"/>
            </c:ext>
          </c:extLst>
        </c:ser>
        <c:ser>
          <c:idx val="1"/>
          <c:order val="1"/>
          <c:spPr>
            <a:solidFill>
              <a:srgbClr val="DDDDDD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-1.5131286159323543E-2"/>
                  <c:y val="-0.1118729700469144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A-66A5-4D77-A5C0-62149F12148E}"/>
                </c:ext>
              </c:extLst>
            </c:dLbl>
            <c:dLbl>
              <c:idx val="1"/>
              <c:layout>
                <c:manualLayout>
                  <c:x val="-1.5131286159323543E-2"/>
                  <c:y val="-0.1154817755322988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B-66A5-4D77-A5C0-62149F12148E}"/>
                </c:ext>
              </c:extLst>
            </c:dLbl>
            <c:dLbl>
              <c:idx val="2"/>
              <c:layout>
                <c:manualLayout>
                  <c:x val="-1.5131286159323543E-2"/>
                  <c:y val="-0.1299169974738361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C-66A5-4D77-A5C0-62149F12148E}"/>
                </c:ext>
              </c:extLst>
            </c:dLbl>
            <c:dLbl>
              <c:idx val="3"/>
              <c:layout>
                <c:manualLayout>
                  <c:x val="-1.5131286159323543E-2"/>
                  <c:y val="-0.1400216528329123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D-66A5-4D77-A5C0-62149F12148E}"/>
                </c:ext>
              </c:extLst>
            </c:dLbl>
            <c:dLbl>
              <c:idx val="4"/>
              <c:layout>
                <c:manualLayout>
                  <c:x val="-1.5131286159323543E-2"/>
                  <c:y val="-0.1414651750270660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E-66A5-4D77-A5C0-62149F12148E}"/>
                </c:ext>
              </c:extLst>
            </c:dLbl>
            <c:dLbl>
              <c:idx val="5"/>
              <c:layout>
                <c:manualLayout>
                  <c:x val="-1.5131286159323543E-2"/>
                  <c:y val="-0.1483219054492962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F-66A5-4D77-A5C0-62149F12148E}"/>
                </c:ext>
              </c:extLst>
            </c:dLbl>
            <c:dLbl>
              <c:idx val="6"/>
              <c:layout>
                <c:manualLayout>
                  <c:x val="-1.5131286159323543E-2"/>
                  <c:y val="-0.1566221580656802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0-66A5-4D77-A5C0-62149F12148E}"/>
                </c:ext>
              </c:extLst>
            </c:dLbl>
            <c:dLbl>
              <c:idx val="7"/>
              <c:layout>
                <c:manualLayout>
                  <c:x val="-1.5131286159323543E-2"/>
                  <c:y val="-0.2161674485745218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1-66A5-4D77-A5C0-62149F12148E}"/>
                </c:ext>
              </c:extLst>
            </c:dLbl>
            <c:dLbl>
              <c:idx val="8"/>
              <c:layout>
                <c:manualLayout>
                  <c:x val="-1.5131286159323543E-2"/>
                  <c:y val="-0.238181162035366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2-66A5-4D77-A5C0-62149F12148E}"/>
                </c:ext>
              </c:extLst>
            </c:dLbl>
            <c:dLbl>
              <c:idx val="9"/>
              <c:layout>
                <c:manualLayout>
                  <c:x val="-1.5131286159323543E-2"/>
                  <c:y val="-0.2103933597979068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3-66A5-4D77-A5C0-62149F12148E}"/>
                </c:ext>
              </c:extLst>
            </c:dLbl>
            <c:dLbl>
              <c:idx val="10"/>
              <c:layout>
                <c:manualLayout>
                  <c:x val="-1.5131286159323543E-2"/>
                  <c:y val="-0.21905449296282931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4-66A5-4D77-A5C0-62149F12148E}"/>
                </c:ext>
              </c:extLst>
            </c:dLbl>
            <c:dLbl>
              <c:idx val="11"/>
              <c:layout>
                <c:manualLayout>
                  <c:x val="-1.5131286159323543E-2"/>
                  <c:y val="-0.2259112233850595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5-66A5-4D77-A5C0-62149F12148E}"/>
                </c:ext>
              </c:extLst>
            </c:dLbl>
            <c:dLbl>
              <c:idx val="12"/>
              <c:layout>
                <c:manualLayout>
                  <c:x val="-1.5131286159323543E-2"/>
                  <c:y val="-0.2461205341032118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6-66A5-4D77-A5C0-62149F12148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Sheet1!$A$2:$M$2</c:f>
              <c:numCache>
                <c:formatCode>General</c:formatCode>
                <c:ptCount val="13"/>
                <c:pt idx="0">
                  <c:v>18168</c:v>
                </c:pt>
                <c:pt idx="1">
                  <c:v>18911</c:v>
                </c:pt>
                <c:pt idx="2">
                  <c:v>22003</c:v>
                </c:pt>
                <c:pt idx="3">
                  <c:v>24246</c:v>
                </c:pt>
                <c:pt idx="4">
                  <c:v>24572</c:v>
                </c:pt>
                <c:pt idx="5">
                  <c:v>26121</c:v>
                </c:pt>
                <c:pt idx="6">
                  <c:v>27900</c:v>
                </c:pt>
                <c:pt idx="7">
                  <c:v>40874</c:v>
                </c:pt>
                <c:pt idx="8">
                  <c:v>45630</c:v>
                </c:pt>
                <c:pt idx="9">
                  <c:v>39622</c:v>
                </c:pt>
                <c:pt idx="10">
                  <c:v>41466</c:v>
                </c:pt>
                <c:pt idx="11">
                  <c:v>42951</c:v>
                </c:pt>
                <c:pt idx="12">
                  <c:v>47458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66A5-4D77-A5C0-62149F12148E}"/>
            </c:ext>
          </c:extLst>
        </c:ser>
        <c:ser>
          <c:idx val="2"/>
          <c:order val="2"/>
          <c:spPr>
            <a:solidFill>
              <a:srgbClr val="B2B2B2"/>
            </a:solidFill>
            <a:ln w="9525" algn="ctr">
              <a:solidFill>
                <a:schemeClr val="tx1"/>
              </a:solidFill>
              <a:prstDash val="solid"/>
            </a:ln>
          </c:spPr>
          <c:invertIfNegative val="0"/>
          <c:dLbls>
            <c:dLbl>
              <c:idx val="0"/>
              <c:layout>
                <c:manualLayout>
                  <c:x val="0"/>
                  <c:y val="-0.2168892096715986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8-66A5-4D77-A5C0-62149F12148E}"/>
                </c:ext>
              </c:extLst>
            </c:dLbl>
            <c:dLbl>
              <c:idx val="1"/>
              <c:layout>
                <c:manualLayout>
                  <c:x val="0"/>
                  <c:y val="-0.223385059545290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9-66A5-4D77-A5C0-62149F12148E}"/>
                </c:ext>
              </c:extLst>
            </c:dLbl>
            <c:dLbl>
              <c:idx val="2"/>
              <c:layout>
                <c:manualLayout>
                  <c:x val="0"/>
                  <c:y val="-0.22807650667629015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A-66A5-4D77-A5C0-62149F12148E}"/>
                </c:ext>
              </c:extLst>
            </c:dLbl>
            <c:dLbl>
              <c:idx val="3"/>
              <c:layout>
                <c:manualLayout>
                  <c:x val="0"/>
                  <c:y val="-0.2266329844821364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B-66A5-4D77-A5C0-62149F12148E}"/>
                </c:ext>
              </c:extLst>
            </c:dLbl>
            <c:dLbl>
              <c:idx val="4"/>
              <c:layout>
                <c:manualLayout>
                  <c:x val="0"/>
                  <c:y val="-0.23024178996752076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C-66A5-4D77-A5C0-62149F12148E}"/>
                </c:ext>
              </c:extLst>
            </c:dLbl>
            <c:dLbl>
              <c:idx val="5"/>
              <c:layout>
                <c:manualLayout>
                  <c:x val="0"/>
                  <c:y val="-0.2522555034283652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D-66A5-4D77-A5C0-62149F12148E}"/>
                </c:ext>
              </c:extLst>
            </c:dLbl>
            <c:dLbl>
              <c:idx val="6"/>
              <c:layout>
                <c:manualLayout>
                  <c:x val="0"/>
                  <c:y val="-0.2612775171418260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E-66A5-4D77-A5C0-62149F12148E}"/>
                </c:ext>
              </c:extLst>
            </c:dLbl>
            <c:dLbl>
              <c:idx val="7"/>
              <c:layout>
                <c:manualLayout>
                  <c:x val="0"/>
                  <c:y val="-0.30927463009743777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1F-66A5-4D77-A5C0-62149F12148E}"/>
                </c:ext>
              </c:extLst>
            </c:dLbl>
            <c:dLbl>
              <c:idx val="8"/>
              <c:layout>
                <c:manualLayout>
                  <c:x val="0"/>
                  <c:y val="-0.3222663298448213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20-66A5-4D77-A5C0-62149F12148E}"/>
                </c:ext>
              </c:extLst>
            </c:dLbl>
            <c:dLbl>
              <c:idx val="9"/>
              <c:layout>
                <c:manualLayout>
                  <c:x val="0"/>
                  <c:y val="-0.3237098520389751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21-66A5-4D77-A5C0-62149F12148E}"/>
                </c:ext>
              </c:extLst>
            </c:dLbl>
            <c:dLbl>
              <c:idx val="10"/>
              <c:layout>
                <c:manualLayout>
                  <c:x val="0"/>
                  <c:y val="-0.46264886322627208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22-66A5-4D77-A5C0-62149F12148E}"/>
                </c:ext>
              </c:extLst>
            </c:dLbl>
            <c:dLbl>
              <c:idx val="11"/>
              <c:layout>
                <c:manualLayout>
                  <c:x val="0"/>
                  <c:y val="-0.4651750270660411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23-66A5-4D77-A5C0-62149F12148E}"/>
                </c:ext>
              </c:extLst>
            </c:dLbl>
            <c:dLbl>
              <c:idx val="12"/>
              <c:layout>
                <c:manualLayout>
                  <c:x val="0"/>
                  <c:y val="-0.49043666546373149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24-66A5-4D77-A5C0-62149F12148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Sheet1!$A$3:$M$3</c:f>
              <c:numCache>
                <c:formatCode>General</c:formatCode>
                <c:ptCount val="13"/>
                <c:pt idx="0">
                  <c:v>40982</c:v>
                </c:pt>
                <c:pt idx="1">
                  <c:v>42467</c:v>
                </c:pt>
                <c:pt idx="2">
                  <c:v>43536</c:v>
                </c:pt>
                <c:pt idx="3">
                  <c:v>43220</c:v>
                </c:pt>
                <c:pt idx="4">
                  <c:v>43991</c:v>
                </c:pt>
                <c:pt idx="5">
                  <c:v>48796</c:v>
                </c:pt>
                <c:pt idx="6">
                  <c:v>50764</c:v>
                </c:pt>
                <c:pt idx="7">
                  <c:v>61195</c:v>
                </c:pt>
                <c:pt idx="8">
                  <c:v>64093</c:v>
                </c:pt>
                <c:pt idx="9">
                  <c:v>64358</c:v>
                </c:pt>
                <c:pt idx="10">
                  <c:v>94723</c:v>
                </c:pt>
                <c:pt idx="11">
                  <c:v>95240</c:v>
                </c:pt>
                <c:pt idx="12">
                  <c:v>100739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66A5-4D77-A5C0-62149F1214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560042415"/>
        <c:axId val="1"/>
      </c:barChart>
      <c:catAx>
        <c:axId val="560042415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2857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100739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560042415"/>
        <c:crosses val="min"/>
        <c:crossBetween val="between"/>
      </c:valAx>
    </c:plotArea>
    <c:plotVisOnly val="0"/>
    <c:dispBlanksAs val="gap"/>
    <c:showDLblsOverMax val="1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1119C-7A9A-4510-A2ED-66F728CB0A00}" type="datetimeFigureOut">
              <a:rPr lang="de-DE" smtClean="0"/>
              <a:t>15.11.2019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6C265-8CDC-49E2-B9A1-2A4780B5800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792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9729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77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7994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6643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115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41217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135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358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831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3078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9957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628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714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7536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6C265-8CDC-49E2-B9A1-2A4780B5800B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103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2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D9B8441-69E9-4271-A62A-EFFBBD9A106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93500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6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4140254-5418-4D20-B811-3F63384BCAA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3800" b="0" i="0" baseline="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White">
          <a:xfrm>
            <a:off x="1600200" y="2013113"/>
            <a:ext cx="8991600" cy="1645920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AC65B7F-0B5E-4A62-8942-F7C122CDDB0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286911" y="4573411"/>
            <a:ext cx="5618178" cy="1800000"/>
          </a:xfrm>
          <a:prstGeom prst="rect">
            <a:avLst/>
          </a:prstGeom>
        </p:spPr>
      </p:pic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CA5FE62A-FC40-4169-A2A1-7525256B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A53067D-A437-46DE-BA59-EA3B6A6C5BF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91624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0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A357421-64D2-4603-9A3E-71990DCD998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3800" b="0" i="0" baseline="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A7608B-B1B5-45B9-99DD-9F455DB0E83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03934" y="6300137"/>
            <a:ext cx="1515890" cy="485674"/>
          </a:xfrm>
          <a:prstGeom prst="rect">
            <a:avLst/>
          </a:prstGeom>
        </p:spPr>
      </p:pic>
      <p:sp>
        <p:nvSpPr>
          <p:cNvPr id="11" name="Footer Placeholder 11">
            <a:extLst>
              <a:ext uri="{FF2B5EF4-FFF2-40B4-BE49-F238E27FC236}">
                <a16:creationId xmlns:a16="http://schemas.microsoft.com/office/drawing/2014/main" id="{4EC2E710-CE41-4BDB-8384-DC26B1D52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D058329-1B34-46F9-9105-041352C708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431406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7E63B11-E653-4972-A88F-09FE90289FE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800" b="1" i="0" baseline="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5384" y="301752"/>
            <a:ext cx="8980372" cy="66077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5384" y="1299415"/>
            <a:ext cx="11444438" cy="48600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cxnSp>
        <p:nvCxnSpPr>
          <p:cNvPr id="13" name="Straight Connector 7">
            <a:extLst>
              <a:ext uri="{FF2B5EF4-FFF2-40B4-BE49-F238E27FC236}">
                <a16:creationId xmlns:a16="http://schemas.microsoft.com/office/drawing/2014/main" id="{6A707137-27CC-4329-8C9C-DE6B5C505652}"/>
              </a:ext>
            </a:extLst>
          </p:cNvPr>
          <p:cNvCxnSpPr/>
          <p:nvPr userDrawn="1"/>
        </p:nvCxnSpPr>
        <p:spPr bwMode="auto">
          <a:xfrm>
            <a:off x="375384" y="948312"/>
            <a:ext cx="11444439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0B858676-B511-4EF1-AAE1-4227FF9ED0B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03934" y="6300137"/>
            <a:ext cx="1515890" cy="485674"/>
          </a:xfrm>
          <a:prstGeom prst="rect">
            <a:avLst/>
          </a:prstGeom>
        </p:spPr>
      </p:pic>
      <p:sp>
        <p:nvSpPr>
          <p:cNvPr id="20" name="Footer Placeholder 11">
            <a:extLst>
              <a:ext uri="{FF2B5EF4-FFF2-40B4-BE49-F238E27FC236}">
                <a16:creationId xmlns:a16="http://schemas.microsoft.com/office/drawing/2014/main" id="{FC0180DA-E9EC-4283-A15F-3B6FC4F95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F05BBDE-6F28-4CA5-9C2A-6D32ECB934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584794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3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D34CF54A-7717-44DC-91B3-7B3ACD1BDD2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800" b="1" i="0" baseline="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75384" y="1299415"/>
            <a:ext cx="5478299" cy="48600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8320" y="1299415"/>
            <a:ext cx="5481504" cy="48600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628448E-04A5-49E0-818E-85C0885DFA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384" y="301752"/>
            <a:ext cx="8980372" cy="66077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2" name="Straight Connector 7">
            <a:extLst>
              <a:ext uri="{FF2B5EF4-FFF2-40B4-BE49-F238E27FC236}">
                <a16:creationId xmlns:a16="http://schemas.microsoft.com/office/drawing/2014/main" id="{95CEBE56-1FC4-459D-B4BA-8267A2C6DE93}"/>
              </a:ext>
            </a:extLst>
          </p:cNvPr>
          <p:cNvCxnSpPr/>
          <p:nvPr userDrawn="1"/>
        </p:nvCxnSpPr>
        <p:spPr bwMode="auto">
          <a:xfrm>
            <a:off x="375384" y="948312"/>
            <a:ext cx="11444439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E6C06A9-5075-4738-9AC0-ED4E6461D05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03934" y="6300137"/>
            <a:ext cx="1515890" cy="485674"/>
          </a:xfrm>
          <a:prstGeom prst="rect">
            <a:avLst/>
          </a:prstGeom>
        </p:spPr>
      </p:pic>
      <p:sp>
        <p:nvSpPr>
          <p:cNvPr id="18" name="Footer Placeholder 11">
            <a:extLst>
              <a:ext uri="{FF2B5EF4-FFF2-40B4-BE49-F238E27FC236}">
                <a16:creationId xmlns:a16="http://schemas.microsoft.com/office/drawing/2014/main" id="{4ED72154-0E68-4979-856A-060FB7D1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420114B-9EC3-4D0E-ABE0-02079D6D51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06621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0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6D4F702-6718-4E49-AE6C-4B6AAE33EB9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800" b="1" i="0" baseline="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76935" y="1299415"/>
            <a:ext cx="5476749" cy="704087"/>
          </a:xfrm>
          <a:prstGeom prst="rect">
            <a:avLst/>
          </a:prstGeo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76936" y="2184400"/>
            <a:ext cx="5476748" cy="3746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38316" y="2184400"/>
            <a:ext cx="5476750" cy="3746500"/>
          </a:xfrm>
          <a:prstGeom prst="rect">
            <a:avLst/>
          </a:prstGeo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1299415"/>
            <a:ext cx="5476750" cy="704087"/>
          </a:xfrm>
          <a:prstGeom prst="rect">
            <a:avLst/>
          </a:prstGeo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0F9E0DFE-D6D8-4F99-B832-233A5E56D8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303934" y="6300137"/>
            <a:ext cx="1515890" cy="48567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0C1B60F-AFF9-4966-B789-906BFFBBD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384" y="301752"/>
            <a:ext cx="8980372" cy="66077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cxnSp>
        <p:nvCxnSpPr>
          <p:cNvPr id="18" name="Straight Connector 7">
            <a:extLst>
              <a:ext uri="{FF2B5EF4-FFF2-40B4-BE49-F238E27FC236}">
                <a16:creationId xmlns:a16="http://schemas.microsoft.com/office/drawing/2014/main" id="{3ACEBACB-0C43-41BC-A088-4202DD1C7BD8}"/>
              </a:ext>
            </a:extLst>
          </p:cNvPr>
          <p:cNvCxnSpPr/>
          <p:nvPr userDrawn="1"/>
        </p:nvCxnSpPr>
        <p:spPr bwMode="auto">
          <a:xfrm>
            <a:off x="375384" y="948312"/>
            <a:ext cx="11444439" cy="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Footer Placeholder 11">
            <a:extLst>
              <a:ext uri="{FF2B5EF4-FFF2-40B4-BE49-F238E27FC236}">
                <a16:creationId xmlns:a16="http://schemas.microsoft.com/office/drawing/2014/main" id="{B39EA364-5A88-4557-873C-E1276933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8F059C49-AA01-4096-96D3-E32E60AE415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75505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A3CC98DB-03DB-42BD-9173-5AFFBB579101}"/>
              </a:ext>
            </a:extLst>
          </p:cNvPr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800" b="0" i="0" baseline="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9" r:id="rId2"/>
    <p:sldLayoutId id="2147483698" r:id="rId3"/>
    <p:sldLayoutId id="2147483700" r:id="rId4"/>
    <p:sldLayoutId id="2147483701" r:id="rId5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56.xml"/><Relationship Id="rId7" Type="http://schemas.openxmlformats.org/officeDocument/2006/relationships/image" Target="../media/image1.emf"/><Relationship Id="rId2" Type="http://schemas.openxmlformats.org/officeDocument/2006/relationships/tags" Target="../tags/tag55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58.xml"/><Relationship Id="rId7" Type="http://schemas.openxmlformats.org/officeDocument/2006/relationships/image" Target="../media/image1.emf"/><Relationship Id="rId2" Type="http://schemas.openxmlformats.org/officeDocument/2006/relationships/tags" Target="../tags/tag5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60.xml"/><Relationship Id="rId7" Type="http://schemas.openxmlformats.org/officeDocument/2006/relationships/image" Target="../media/image1.emf"/><Relationship Id="rId2" Type="http://schemas.openxmlformats.org/officeDocument/2006/relationships/tags" Target="../tags/tag59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62.xml"/><Relationship Id="rId7" Type="http://schemas.openxmlformats.org/officeDocument/2006/relationships/image" Target="../media/image1.emf"/><Relationship Id="rId2" Type="http://schemas.openxmlformats.org/officeDocument/2006/relationships/tags" Target="../tags/tag61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3.png"/><Relationship Id="rId2" Type="http://schemas.openxmlformats.org/officeDocument/2006/relationships/tags" Target="../tags/tag6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tags" Target="../tags/tag18.xml"/><Relationship Id="rId16" Type="http://schemas.openxmlformats.org/officeDocument/2006/relationships/image" Target="../media/image12.svg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10.bin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21" Type="http://schemas.openxmlformats.org/officeDocument/2006/relationships/tags" Target="../tags/tag38.xml"/><Relationship Id="rId34" Type="http://schemas.openxmlformats.org/officeDocument/2006/relationships/oleObject" Target="../embeddings/oleObject11.bin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vmlDrawing" Target="../drawings/vmlDrawing11.v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37" Type="http://schemas.openxmlformats.org/officeDocument/2006/relationships/hyperlink" Target="http://de.statista.com/statistik/daten/studie/156968/umfrage/duale-studiengaenge-2004-bis-2009" TargetMode="Externa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36" Type="http://schemas.openxmlformats.org/officeDocument/2006/relationships/chart" Target="../charts/chart1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image" Target="../media/image1.emf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tags" Target="../tags/tag50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tags" Target="../tags/tag53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5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F8FB68A-C6E4-4319-9E03-CBBEA8D8FE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5243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3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F9DC65F8-6DE8-4769-883C-FC18A289925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3800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4886B-E280-4F27-90E5-771369E3C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dual </a:t>
            </a:r>
            <a:r>
              <a:rPr lang="en-US" dirty="0"/>
              <a:t>study</a:t>
            </a:r>
            <a:r>
              <a:rPr lang="de-DE" dirty="0"/>
              <a:t> fit</a:t>
            </a:r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5CAA55BE-B8AF-48E3-8C58-DBC834D51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315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0A10D55-92B5-469B-B0AA-75EA91D9A2B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7356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7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0A10D55-92B5-469B-B0AA-75EA91D9A2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3544CB-F0B9-4434-B5CC-12F00291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84" y="301752"/>
            <a:ext cx="8980372" cy="660774"/>
          </a:xfrm>
        </p:spPr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09EEA2-55D0-426F-B0FC-F77471B0BBD9}"/>
              </a:ext>
            </a:extLst>
          </p:cNvPr>
          <p:cNvSpPr txBox="1">
            <a:spLocks/>
          </p:cNvSpPr>
          <p:nvPr/>
        </p:nvSpPr>
        <p:spPr>
          <a:xfrm>
            <a:off x="368300" y="1285785"/>
            <a:ext cx="11351296" cy="428643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Geschäftsidee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Designs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Ausblick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C20C72-ED3A-49AA-8DE5-FD728A7BB182}"/>
              </a:ext>
            </a:extLst>
          </p:cNvPr>
          <p:cNvSpPr/>
          <p:nvPr/>
        </p:nvSpPr>
        <p:spPr bwMode="auto">
          <a:xfrm>
            <a:off x="1559496" y="3474000"/>
            <a:ext cx="6031497" cy="50405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68A5BE-A2B3-428E-B0EC-5BEA3154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589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636B6D-64B5-4D9B-B43A-50D10D8876F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06772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1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104DA2C-3B1B-4DD7-B65C-15DB5C73833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800" b="1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C8B58-6CBA-46BC-8E6F-500050A5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7EBDDA-895F-4B97-A4C0-46878DDA0E10}"/>
              </a:ext>
            </a:extLst>
          </p:cNvPr>
          <p:cNvSpPr txBox="1">
            <a:spLocks/>
          </p:cNvSpPr>
          <p:nvPr/>
        </p:nvSpPr>
        <p:spPr>
          <a:xfrm>
            <a:off x="375384" y="969028"/>
            <a:ext cx="8980372" cy="3303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i="1" dirty="0"/>
              <a:t>Startseite</a:t>
            </a:r>
          </a:p>
        </p:txBody>
      </p:sp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85CA0C05-2E1C-4EC6-9FD7-CC28ED4C4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E75B23A-2F42-440D-8E67-94A12A94EA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480" y="1305917"/>
            <a:ext cx="621504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5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636B6D-64B5-4D9B-B43A-50D10D8876F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57157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5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1636B6D-64B5-4D9B-B43A-50D10D8876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104DA2C-3B1B-4DD7-B65C-15DB5C73833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800" b="1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C8B58-6CBA-46BC-8E6F-500050A5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84" y="301752"/>
            <a:ext cx="8980372" cy="660774"/>
          </a:xfrm>
        </p:spPr>
        <p:txBody>
          <a:bodyPr/>
          <a:lstStyle/>
          <a:p>
            <a:r>
              <a:rPr lang="de-DE" dirty="0"/>
              <a:t>Designs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7EBDDA-895F-4B97-A4C0-46878DDA0E10}"/>
              </a:ext>
            </a:extLst>
          </p:cNvPr>
          <p:cNvSpPr txBox="1">
            <a:spLocks/>
          </p:cNvSpPr>
          <p:nvPr/>
        </p:nvSpPr>
        <p:spPr>
          <a:xfrm>
            <a:off x="375384" y="969028"/>
            <a:ext cx="8980372" cy="3303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i="1" dirty="0"/>
              <a:t>Dual Study </a:t>
            </a:r>
            <a:r>
              <a:rPr lang="de-DE" sz="2000" b="0" i="1" dirty="0" err="1"/>
              <a:t>Allocator</a:t>
            </a:r>
            <a:endParaRPr lang="de-DE" sz="2000" b="0" i="1" dirty="0"/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77FBD79F-7F01-4FB2-A346-9F638AB71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2F1C05-69DF-4CFC-87B1-6FB94B5A3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480" y="1305917"/>
            <a:ext cx="621504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7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636B6D-64B5-4D9B-B43A-50D10D8876F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4300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4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1636B6D-64B5-4D9B-B43A-50D10D8876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104DA2C-3B1B-4DD7-B65C-15DB5C73833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800" b="1" dirty="0">
              <a:latin typeface="Gill Sans MT" panose="020B0502020104020203" pitchFamily="34" charset="77"/>
              <a:ea typeface="+mj-ea"/>
              <a:cs typeface="+mj-cs"/>
              <a:sym typeface="Gill Sans MT" panose="020B050202010402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C8B58-6CBA-46BC-8E6F-500050A5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7EBDDA-895F-4B97-A4C0-46878DDA0E10}"/>
              </a:ext>
            </a:extLst>
          </p:cNvPr>
          <p:cNvSpPr txBox="1">
            <a:spLocks/>
          </p:cNvSpPr>
          <p:nvPr/>
        </p:nvSpPr>
        <p:spPr>
          <a:xfrm>
            <a:off x="375384" y="969028"/>
            <a:ext cx="8980372" cy="3303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i="1" dirty="0"/>
              <a:t>Profil</a:t>
            </a:r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77FBD79F-7F01-4FB2-A346-9F638AB71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967D2B-4A7C-43C6-A368-8BF8A080E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6526" y="1305917"/>
            <a:ext cx="733894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8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636B6D-64B5-4D9B-B43A-50D10D8876F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7231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8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1636B6D-64B5-4D9B-B43A-50D10D8876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104DA2C-3B1B-4DD7-B65C-15DB5C73833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2800" b="1" dirty="0">
              <a:latin typeface="Gill Sans MT" panose="020B0502020104020203" pitchFamily="34" charset="0"/>
              <a:ea typeface="+mj-ea"/>
              <a:cs typeface="+mj-cs"/>
              <a:sym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C8B58-6CBA-46BC-8E6F-500050A5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7EBDDA-895F-4B97-A4C0-46878DDA0E10}"/>
              </a:ext>
            </a:extLst>
          </p:cNvPr>
          <p:cNvSpPr txBox="1">
            <a:spLocks/>
          </p:cNvSpPr>
          <p:nvPr/>
        </p:nvSpPr>
        <p:spPr>
          <a:xfrm>
            <a:off x="375384" y="969028"/>
            <a:ext cx="8980372" cy="3303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i="1" dirty="0"/>
              <a:t>Bewerbung</a:t>
            </a:r>
          </a:p>
        </p:txBody>
      </p:sp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77FBD79F-7F01-4FB2-A346-9F638AB71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20D6CA-88EA-4D20-A9AB-9C3350B682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500" y="1255871"/>
            <a:ext cx="9711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77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0A10D55-92B5-469B-B0AA-75EA91D9A2B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6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0A10D55-92B5-469B-B0AA-75EA91D9A2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3544CB-F0B9-4434-B5CC-12F00291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84" y="301752"/>
            <a:ext cx="8980372" cy="660774"/>
          </a:xfrm>
        </p:spPr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09EEA2-55D0-426F-B0FC-F77471B0BBD9}"/>
              </a:ext>
            </a:extLst>
          </p:cNvPr>
          <p:cNvSpPr txBox="1">
            <a:spLocks/>
          </p:cNvSpPr>
          <p:nvPr/>
        </p:nvSpPr>
        <p:spPr>
          <a:xfrm>
            <a:off x="368300" y="1285785"/>
            <a:ext cx="11351296" cy="428643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Geschäftsidee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Designs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Ausblick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C20C72-ED3A-49AA-8DE5-FD728A7BB182}"/>
              </a:ext>
            </a:extLst>
          </p:cNvPr>
          <p:cNvSpPr/>
          <p:nvPr/>
        </p:nvSpPr>
        <p:spPr bwMode="auto">
          <a:xfrm>
            <a:off x="1559496" y="4068000"/>
            <a:ext cx="6031497" cy="50405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ooter Placeholder 11">
            <a:extLst>
              <a:ext uri="{FF2B5EF4-FFF2-40B4-BE49-F238E27FC236}">
                <a16:creationId xmlns:a16="http://schemas.microsoft.com/office/drawing/2014/main" id="{BBA91DBE-16BB-4617-B21F-36CA5DC4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10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70687C4-AF1C-4547-BEDA-C727FD999FB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96387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D9F4A11-4D61-461B-848B-8AE71734DA66}"/>
              </a:ext>
            </a:extLst>
          </p:cNvPr>
          <p:cNvSpPr/>
          <p:nvPr/>
        </p:nvSpPr>
        <p:spPr>
          <a:xfrm>
            <a:off x="4974157" y="4917440"/>
            <a:ext cx="2151326" cy="6868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05096-909C-47A8-AC0D-C765489B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Ausblick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9C94ED-093C-4780-BF9F-4B187AE14B42}"/>
              </a:ext>
            </a:extLst>
          </p:cNvPr>
          <p:cNvCxnSpPr>
            <a:cxnSpLocks/>
          </p:cNvCxnSpPr>
          <p:nvPr/>
        </p:nvCxnSpPr>
        <p:spPr>
          <a:xfrm flipV="1">
            <a:off x="510988" y="1253726"/>
            <a:ext cx="11214847" cy="2445086"/>
          </a:xfrm>
          <a:prstGeom prst="line">
            <a:avLst/>
          </a:prstGeom>
          <a:ln w="9525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243">
            <a:extLst>
              <a:ext uri="{FF2B5EF4-FFF2-40B4-BE49-F238E27FC236}">
                <a16:creationId xmlns:a16="http://schemas.microsoft.com/office/drawing/2014/main" id="{5A08CF50-36A8-4B21-8DBB-8A992D034C1A}"/>
              </a:ext>
            </a:extLst>
          </p:cNvPr>
          <p:cNvSpPr/>
          <p:nvPr/>
        </p:nvSpPr>
        <p:spPr>
          <a:xfrm>
            <a:off x="1600649" y="4424197"/>
            <a:ext cx="2023346" cy="4571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377185-AEEE-4EFD-936C-A80AAE952965}"/>
              </a:ext>
            </a:extLst>
          </p:cNvPr>
          <p:cNvGrpSpPr/>
          <p:nvPr/>
        </p:nvGrpSpPr>
        <p:grpSpPr>
          <a:xfrm>
            <a:off x="1714288" y="2307631"/>
            <a:ext cx="1796068" cy="1796536"/>
            <a:chOff x="1714288" y="2238375"/>
            <a:chExt cx="1796068" cy="179653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3E4EA3C-B225-4100-A561-003FFD8B6005}"/>
                </a:ext>
              </a:extLst>
            </p:cNvPr>
            <p:cNvSpPr/>
            <p:nvPr/>
          </p:nvSpPr>
          <p:spPr>
            <a:xfrm>
              <a:off x="1714288" y="2238375"/>
              <a:ext cx="1796068" cy="1796536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885E963-7884-4F28-94B9-DE2C82613841}"/>
                </a:ext>
              </a:extLst>
            </p:cNvPr>
            <p:cNvSpPr/>
            <p:nvPr/>
          </p:nvSpPr>
          <p:spPr>
            <a:xfrm>
              <a:off x="1859416" y="2383542"/>
              <a:ext cx="1505810" cy="1506203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01</a:t>
              </a:r>
              <a:endParaRPr kumimoji="0" lang="bg-BG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2" name="Rounded Rectangle 245">
            <a:extLst>
              <a:ext uri="{FF2B5EF4-FFF2-40B4-BE49-F238E27FC236}">
                <a16:creationId xmlns:a16="http://schemas.microsoft.com/office/drawing/2014/main" id="{215279D8-9F40-402D-A16F-8B8005397A49}"/>
              </a:ext>
            </a:extLst>
          </p:cNvPr>
          <p:cNvSpPr/>
          <p:nvPr/>
        </p:nvSpPr>
        <p:spPr>
          <a:xfrm>
            <a:off x="5038147" y="4427501"/>
            <a:ext cx="2023346" cy="45719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D5406E-503B-469B-AA51-6C55B77DA164}"/>
              </a:ext>
            </a:extLst>
          </p:cNvPr>
          <p:cNvGrpSpPr/>
          <p:nvPr/>
        </p:nvGrpSpPr>
        <p:grpSpPr>
          <a:xfrm>
            <a:off x="5151786" y="1656660"/>
            <a:ext cx="1796068" cy="1796536"/>
            <a:chOff x="5151786" y="2241679"/>
            <a:chExt cx="1796068" cy="17965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D1CD36B-9831-4FB6-9857-A6288E162BE6}"/>
                </a:ext>
              </a:extLst>
            </p:cNvPr>
            <p:cNvSpPr/>
            <p:nvPr/>
          </p:nvSpPr>
          <p:spPr>
            <a:xfrm>
              <a:off x="5151786" y="2241679"/>
              <a:ext cx="1796068" cy="1796536"/>
            </a:xfrm>
            <a:prstGeom prst="ellipse">
              <a:avLst/>
            </a:prstGeom>
            <a:solidFill>
              <a:schemeClr val="accent2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DC8E731-1C28-4FDC-9683-08208991FD73}"/>
                </a:ext>
              </a:extLst>
            </p:cNvPr>
            <p:cNvSpPr/>
            <p:nvPr/>
          </p:nvSpPr>
          <p:spPr>
            <a:xfrm>
              <a:off x="5296915" y="2386846"/>
              <a:ext cx="1505810" cy="1506203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02</a:t>
              </a:r>
              <a:endParaRPr kumimoji="0" lang="bg-BG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6" name="Rounded Rectangle 247">
            <a:extLst>
              <a:ext uri="{FF2B5EF4-FFF2-40B4-BE49-F238E27FC236}">
                <a16:creationId xmlns:a16="http://schemas.microsoft.com/office/drawing/2014/main" id="{D75F2511-C9EF-4E8C-8C8D-9CDE83B88D2F}"/>
              </a:ext>
            </a:extLst>
          </p:cNvPr>
          <p:cNvSpPr/>
          <p:nvPr/>
        </p:nvSpPr>
        <p:spPr>
          <a:xfrm>
            <a:off x="8244977" y="4424197"/>
            <a:ext cx="2023346" cy="45719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g-BG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722CED-E1EC-4719-8FBB-0FBD4676F4C8}"/>
              </a:ext>
            </a:extLst>
          </p:cNvPr>
          <p:cNvGrpSpPr/>
          <p:nvPr/>
        </p:nvGrpSpPr>
        <p:grpSpPr>
          <a:xfrm>
            <a:off x="8358617" y="1005688"/>
            <a:ext cx="1796068" cy="1796536"/>
            <a:chOff x="8358617" y="2238375"/>
            <a:chExt cx="1796068" cy="179653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2019E8F-4AA2-411D-8E95-C6F0ACD7334B}"/>
                </a:ext>
              </a:extLst>
            </p:cNvPr>
            <p:cNvSpPr/>
            <p:nvPr/>
          </p:nvSpPr>
          <p:spPr>
            <a:xfrm>
              <a:off x="8358617" y="2238375"/>
              <a:ext cx="1796068" cy="1796536"/>
            </a:xfrm>
            <a:prstGeom prst="ellipse">
              <a:avLst/>
            </a:prstGeom>
            <a:solidFill>
              <a:schemeClr val="accent2">
                <a:lumMod val="5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bg-BG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9BB885D-2DA2-4A76-B8BB-099AEB66B088}"/>
                </a:ext>
              </a:extLst>
            </p:cNvPr>
            <p:cNvSpPr/>
            <p:nvPr/>
          </p:nvSpPr>
          <p:spPr>
            <a:xfrm>
              <a:off x="8503745" y="2383542"/>
              <a:ext cx="1505810" cy="1506203"/>
            </a:xfrm>
            <a:prstGeom prst="ellipse">
              <a:avLst/>
            </a:prstGeom>
            <a:solidFill>
              <a:schemeClr val="accent2">
                <a:lumMod val="50000"/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03</a:t>
              </a:r>
              <a:endParaRPr kumimoji="0" lang="bg-BG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0" name="TextBox 31">
            <a:extLst>
              <a:ext uri="{FF2B5EF4-FFF2-40B4-BE49-F238E27FC236}">
                <a16:creationId xmlns:a16="http://schemas.microsoft.com/office/drawing/2014/main" id="{A4E3DF56-9013-41B6-AB6A-6E750B110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4" y="4712229"/>
            <a:ext cx="2087336" cy="148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 Black" panose="020B0A04020102020204" pitchFamily="34" charset="0"/>
                <a:ea typeface="ＭＳ Ｐゴシック" charset="0"/>
                <a:cs typeface="Lato Regular"/>
              </a:rPr>
              <a:t>KICK OFF</a:t>
            </a:r>
          </a:p>
          <a:p>
            <a:pPr marL="171450" indent="-171450" defTabSz="914400" eaLnBrk="1" hangingPunct="1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Go-Live der Website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 Black" panose="020B0A04020102020204" pitchFamily="34" charset="0"/>
              <a:ea typeface="ＭＳ Ｐゴシック" charset="0"/>
              <a:cs typeface="Lato Regular"/>
            </a:endParaRPr>
          </a:p>
        </p:txBody>
      </p:sp>
      <p:sp>
        <p:nvSpPr>
          <p:cNvPr id="21" name="TextBox 31">
            <a:extLst>
              <a:ext uri="{FF2B5EF4-FFF2-40B4-BE49-F238E27FC236}">
                <a16:creationId xmlns:a16="http://schemas.microsoft.com/office/drawing/2014/main" id="{7581A84B-8833-4E8A-A8AE-04790CBB6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147" y="4712229"/>
            <a:ext cx="2087336" cy="159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 Black" panose="020B0A04020102020204" pitchFamily="34" charset="0"/>
                <a:ea typeface="ＭＳ Ｐゴシック" charset="0"/>
                <a:cs typeface="Lato Regular"/>
              </a:rPr>
              <a:t>WACHSTUM</a:t>
            </a: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Partnerunternehmen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der DHBW</a:t>
            </a: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Marketing</a:t>
            </a:r>
          </a:p>
          <a:p>
            <a:pPr marL="171450" indent="-171450" defTabSz="914400" eaLnBrk="1" hangingPunct="1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  <a:defRPr/>
            </a:pPr>
            <a:r>
              <a:rPr kumimoji="0" lang="de-DE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Partnerunternehmen weiterer Hochschulen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 Black" panose="020B0A04020102020204" pitchFamily="34" charset="0"/>
              <a:ea typeface="ＭＳ Ｐゴシック" charset="0"/>
              <a:cs typeface="Lato Regular"/>
            </a:endParaRP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4143A004-A8EC-4719-B18B-8717844B1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4977" y="4712229"/>
            <a:ext cx="2023346" cy="1487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2pPr>
            <a:lvl3pPr marL="11430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3pPr>
            <a:lvl4pPr marL="16002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4pPr>
            <a:lvl5pPr marL="2057400" indent="-228600" eaLnBrk="0" hangingPunct="0"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1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Arial Black" panose="020B0A04020102020204" pitchFamily="34" charset="0"/>
                <a:ea typeface="ＭＳ Ｐゴシック" charset="0"/>
                <a:cs typeface="Lato Regular"/>
              </a:rPr>
              <a:t>VISION</a:t>
            </a:r>
          </a:p>
          <a:p>
            <a:pPr marL="171450" marR="0" lvl="0" indent="-171450" algn="l" defTabSz="914400" rtl="0" eaLnBrk="1" fontAlgn="auto" latinLnBrk="0" hangingPunct="1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12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Marktführerschaft in dualer Studiums-Vermittlung</a:t>
            </a:r>
          </a:p>
          <a:p>
            <a:pPr marL="0" marR="0" lvl="0" indent="0" algn="l" defTabSz="914400" rtl="0" eaLnBrk="1" fontAlgn="auto" latinLnBrk="0" hangingPunct="1">
              <a:lnSpc>
                <a:spcPts val="14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Arial Black" panose="020B0A04020102020204" pitchFamily="34" charset="0"/>
              <a:ea typeface="ＭＳ Ｐゴシック" charset="0"/>
              <a:cs typeface="Lato Regular"/>
            </a:endParaRPr>
          </a:p>
        </p:txBody>
      </p:sp>
      <p:sp>
        <p:nvSpPr>
          <p:cNvPr id="24" name="Footer Placeholder 11">
            <a:extLst>
              <a:ext uri="{FF2B5EF4-FFF2-40B4-BE49-F238E27FC236}">
                <a16:creationId xmlns:a16="http://schemas.microsoft.com/office/drawing/2014/main" id="{5EA9926A-9034-4A6E-A879-B54DF13E9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685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805780A-45C9-46DC-B752-1641B19EAB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2681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7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DD7634D-3A04-4A67-ADA0-FB03D2595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21D5D09C-5C09-4B0E-BD7D-3ACD0F905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66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5E2BFBB-4958-4666-9851-B0DC02A5FAE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02929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3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986E877-2ABE-4192-8943-A17A037D3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GeschäftsiDEE</a:t>
            </a:r>
            <a:endParaRPr lang="de-DE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FCBF38-0D53-4EAD-8911-E7397A009806}"/>
              </a:ext>
            </a:extLst>
          </p:cNvPr>
          <p:cNvSpPr txBox="1">
            <a:spLocks/>
          </p:cNvSpPr>
          <p:nvPr/>
        </p:nvSpPr>
        <p:spPr>
          <a:xfrm>
            <a:off x="375384" y="969028"/>
            <a:ext cx="8980372" cy="3303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i="1" dirty="0"/>
              <a:t>Customer Experience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CC651F5E-6EDF-4CE2-A8FE-CC1E50F3DBB9}"/>
              </a:ext>
            </a:extLst>
          </p:cNvPr>
          <p:cNvSpPr txBox="1">
            <a:spLocks/>
          </p:cNvSpPr>
          <p:nvPr/>
        </p:nvSpPr>
        <p:spPr>
          <a:xfrm>
            <a:off x="380999" y="2969607"/>
            <a:ext cx="5486401" cy="2155372"/>
          </a:xfrm>
          <a:prstGeom prst="rect">
            <a:avLst/>
          </a:prstGeom>
        </p:spPr>
        <p:txBody>
          <a:bodyPr vert="horz" lIns="90000" tIns="108000" rIns="90000" bIns="0" rtlCol="0">
            <a:noAutofit/>
          </a:bodyPr>
          <a:lstStyle>
            <a:lvl1pPr marL="0" indent="0" algn="l" rtl="0" eaLnBrk="1" fontAlgn="base" hangingPunct="1">
              <a:spcBef>
                <a:spcPts val="225"/>
              </a:spcBef>
              <a:spcAft>
                <a:spcPts val="225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2138" indent="-141428" algn="l" rtl="0" eaLnBrk="1" fontAlgn="base" hangingPunct="1">
              <a:spcBef>
                <a:spcPts val="225"/>
              </a:spcBef>
              <a:spcAft>
                <a:spcPts val="225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825" indent="-130710" algn="l" rtl="0" eaLnBrk="1" fontAlgn="base" hangingPunct="1">
              <a:spcBef>
                <a:spcPts val="225"/>
              </a:spcBef>
              <a:spcAft>
                <a:spcPts val="225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3538" indent="-130710" algn="l" rtl="0" eaLnBrk="1" fontAlgn="base" hangingPunct="1">
              <a:spcBef>
                <a:spcPts val="225"/>
              </a:spcBef>
              <a:spcAft>
                <a:spcPts val="225"/>
              </a:spcAft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74922" indent="-141428" algn="l" rtl="0" eaLnBrk="1" fontAlgn="base" hangingPunct="1">
              <a:spcBef>
                <a:spcPts val="225"/>
              </a:spcBef>
              <a:spcAft>
                <a:spcPts val="225"/>
              </a:spcAft>
              <a:buFont typeface="Arial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2196" indent="-171125" algn="l" defTabSz="68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402" indent="-171125" algn="l" defTabSz="68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6624" indent="-171125" algn="l" defTabSz="68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8865" indent="-171125" algn="l" defTabSz="68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97862" rtl="0" eaLnBrk="1" fontAlgn="base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Tx/>
              <a:buChar char="&gt;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Unsicherheit über Form der Bewerbung</a:t>
            </a:r>
          </a:p>
          <a:p>
            <a:pPr marR="0" lvl="0" algn="l" defTabSz="1097862" rtl="0" eaLnBrk="1" fontAlgn="base" latinLnBrk="0" hangingPunct="1">
              <a:spcBef>
                <a:spcPts val="300"/>
              </a:spcBef>
              <a:spcAft>
                <a:spcPts val="300"/>
              </a:spcAft>
              <a:buClr>
                <a:schemeClr val="accent3"/>
              </a:buClr>
              <a:buSzTx/>
              <a:tabLst/>
              <a:defRPr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  <a:p>
            <a:pPr marL="285750" marR="0" lvl="0" indent="-285750" algn="l" defTabSz="1097862" rtl="0" eaLnBrk="1" fontAlgn="base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Tx/>
              <a:buChar char="&gt;"/>
              <a:tabLst/>
              <a:defRPr/>
            </a:pPr>
            <a:r>
              <a:rPr lang="de-DE" sz="1600" dirty="0">
                <a:solidFill>
                  <a:srgbClr val="000000"/>
                </a:solidFill>
                <a:latin typeface="Arial "/>
              </a:rPr>
              <a:t>Angabe aller Daten für jede Bewerbung</a:t>
            </a:r>
          </a:p>
          <a:p>
            <a:pPr marR="0" lvl="0" algn="l" defTabSz="1097862" rtl="0" eaLnBrk="1" fontAlgn="base" latinLnBrk="0" hangingPunct="1">
              <a:spcBef>
                <a:spcPts val="300"/>
              </a:spcBef>
              <a:spcAft>
                <a:spcPts val="300"/>
              </a:spcAft>
              <a:buClr>
                <a:schemeClr val="accent3"/>
              </a:buClr>
              <a:buSzTx/>
              <a:tabLst/>
              <a:defRPr/>
            </a:pPr>
            <a:endParaRPr lang="de-DE" sz="1600" dirty="0">
              <a:solidFill>
                <a:srgbClr val="000000"/>
              </a:solidFill>
              <a:latin typeface="Arial "/>
            </a:endParaRPr>
          </a:p>
          <a:p>
            <a:pPr marL="285750" marR="0" lvl="0" indent="-285750" algn="l" defTabSz="1097862" rtl="0" eaLnBrk="1" fontAlgn="base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Tx/>
              <a:buChar char="&gt;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Unsicherheit über Job</a:t>
            </a:r>
            <a:r>
              <a:rPr lang="de-DE" sz="1600" dirty="0" err="1">
                <a:solidFill>
                  <a:srgbClr val="000000"/>
                </a:solidFill>
                <a:latin typeface="Arial "/>
              </a:rPr>
              <a:t>profil</a:t>
            </a:r>
            <a:endParaRPr lang="de-DE" sz="1600" dirty="0">
              <a:solidFill>
                <a:srgbClr val="000000"/>
              </a:solidFill>
              <a:latin typeface="Arial "/>
            </a:endParaRPr>
          </a:p>
          <a:p>
            <a:pPr marR="0" lvl="0" algn="l" defTabSz="1097862" rtl="0" eaLnBrk="1" fontAlgn="base" latinLnBrk="0" hangingPunct="1">
              <a:spcBef>
                <a:spcPts val="300"/>
              </a:spcBef>
              <a:spcAft>
                <a:spcPts val="300"/>
              </a:spcAft>
              <a:buClr>
                <a:schemeClr val="accent3"/>
              </a:buClr>
              <a:buSzTx/>
              <a:tabLst/>
              <a:defRPr/>
            </a:pPr>
            <a:endParaRPr lang="de-DE" sz="1600" dirty="0">
              <a:solidFill>
                <a:srgbClr val="000000"/>
              </a:solidFill>
              <a:latin typeface="Arial "/>
            </a:endParaRPr>
          </a:p>
          <a:p>
            <a:pPr marL="285750" marR="0" lvl="0" indent="-285750" algn="l" defTabSz="1097862" rtl="0" eaLnBrk="1" fontAlgn="base" latinLnBrk="0" hangingPunct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Tx/>
              <a:buFontTx/>
              <a:buChar char="&gt;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Ungewissheit über Bearbeitung der Bewerbung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06EEA-26FD-4CEB-B9EC-22AA59A55464}"/>
              </a:ext>
            </a:extLst>
          </p:cNvPr>
          <p:cNvSpPr/>
          <p:nvPr/>
        </p:nvSpPr>
        <p:spPr>
          <a:xfrm>
            <a:off x="6322910" y="1896308"/>
            <a:ext cx="5486400" cy="823305"/>
          </a:xfrm>
          <a:prstGeom prst="rect">
            <a:avLst/>
          </a:prstGeom>
          <a:solidFill>
            <a:schemeClr val="accent2"/>
          </a:solidFill>
        </p:spPr>
        <p:txBody>
          <a:bodyPr wrap="square" lIns="274320" tIns="72000" rIns="72000" bIns="72000" anchor="ctr" anchorCtr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de-DE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Bewerbung mit dual </a:t>
            </a:r>
            <a:r>
              <a:rPr lang="de-DE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study</a:t>
            </a:r>
            <a:r>
              <a:rPr lang="de-DE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 fit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48A5A3-0891-4981-AA95-FBBC187B868C}"/>
              </a:ext>
            </a:extLst>
          </p:cNvPr>
          <p:cNvSpPr/>
          <p:nvPr/>
        </p:nvSpPr>
        <p:spPr>
          <a:xfrm>
            <a:off x="381000" y="1896308"/>
            <a:ext cx="5486400" cy="823305"/>
          </a:xfrm>
          <a:prstGeom prst="rect">
            <a:avLst/>
          </a:prstGeom>
          <a:solidFill>
            <a:schemeClr val="accent1"/>
          </a:solidFill>
        </p:spPr>
        <p:txBody>
          <a:bodyPr wrap="square" lIns="274320" tIns="72000" rIns="72000" bIns="72000" anchor="ctr" anchorCtr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de-DE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Herkömmliche Bewerbung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99B7E9B-F436-4024-BE67-EF660AA86630}"/>
              </a:ext>
            </a:extLst>
          </p:cNvPr>
          <p:cNvSpPr txBox="1">
            <a:spLocks/>
          </p:cNvSpPr>
          <p:nvPr/>
        </p:nvSpPr>
        <p:spPr>
          <a:xfrm>
            <a:off x="6322909" y="2969607"/>
            <a:ext cx="5486401" cy="2155372"/>
          </a:xfrm>
          <a:prstGeom prst="rect">
            <a:avLst/>
          </a:prstGeom>
        </p:spPr>
        <p:txBody>
          <a:bodyPr vert="horz" lIns="90000" tIns="108000" rIns="90000" bIns="0" rtlCol="0">
            <a:noAutofit/>
          </a:bodyPr>
          <a:lstStyle>
            <a:lvl1pPr marL="0" indent="0" algn="l" rtl="0" eaLnBrk="1" fontAlgn="base" hangingPunct="1">
              <a:spcBef>
                <a:spcPts val="225"/>
              </a:spcBef>
              <a:spcAft>
                <a:spcPts val="225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2138" indent="-141428" algn="l" rtl="0" eaLnBrk="1" fontAlgn="base" hangingPunct="1">
              <a:spcBef>
                <a:spcPts val="225"/>
              </a:spcBef>
              <a:spcAft>
                <a:spcPts val="225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825" indent="-130710" algn="l" rtl="0" eaLnBrk="1" fontAlgn="base" hangingPunct="1">
              <a:spcBef>
                <a:spcPts val="225"/>
              </a:spcBef>
              <a:spcAft>
                <a:spcPts val="225"/>
              </a:spcAft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3538" indent="-130710" algn="l" rtl="0" eaLnBrk="1" fontAlgn="base" hangingPunct="1">
              <a:spcBef>
                <a:spcPts val="225"/>
              </a:spcBef>
              <a:spcAft>
                <a:spcPts val="225"/>
              </a:spcAft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74922" indent="-141428" algn="l" rtl="0" eaLnBrk="1" fontAlgn="base" hangingPunct="1">
              <a:spcBef>
                <a:spcPts val="225"/>
              </a:spcBef>
              <a:spcAft>
                <a:spcPts val="225"/>
              </a:spcAft>
              <a:buFont typeface="Arial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2196" indent="-171125" algn="l" defTabSz="68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4402" indent="-171125" algn="l" defTabSz="68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6624" indent="-171125" algn="l" defTabSz="68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08865" indent="-171125" algn="l" defTabSz="68443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74B230"/>
              </a:buClr>
              <a:buFont typeface="Wingdings" panose="05000000000000000000" pitchFamily="2" charset="2"/>
              <a:buChar char="ü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Vom Unternehmen unterstützte Templates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74B230"/>
              </a:buClr>
            </a:pP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74B230"/>
              </a:buClr>
              <a:buFont typeface="Wingdings" panose="05000000000000000000" pitchFamily="2" charset="2"/>
              <a:buChar char="ü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Daten werden für alle Bewerbungen gespeichert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74B230"/>
              </a:buClr>
            </a:pP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74B230"/>
              </a:buClr>
              <a:buFont typeface="Wingdings" panose="05000000000000000000" pitchFamily="2" charset="2"/>
              <a:buChar char="ü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Auf den Bewerber zugeschnittene Angebote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74B230"/>
              </a:buClr>
            </a:pPr>
            <a:endParaRPr lang="de-DE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74B230"/>
              </a:buClr>
              <a:buFont typeface="Wingdings" panose="05000000000000000000" pitchFamily="2" charset="2"/>
              <a:buChar char="ü"/>
            </a:pPr>
            <a:r>
              <a:rPr lang="de-DE" sz="1600" dirty="0">
                <a:latin typeface="Arial" panose="020B0604020202020204" pitchFamily="34" charset="0"/>
                <a:cs typeface="Arial" panose="020B0604020202020204" pitchFamily="34" charset="0"/>
              </a:rPr>
              <a:t>Klarer Prozess mit sofortiger Rückmeldung</a:t>
            </a:r>
          </a:p>
        </p:txBody>
      </p:sp>
      <p:sp>
        <p:nvSpPr>
          <p:cNvPr id="18" name="Footer Placeholder 11">
            <a:extLst>
              <a:ext uri="{FF2B5EF4-FFF2-40B4-BE49-F238E27FC236}">
                <a16:creationId xmlns:a16="http://schemas.microsoft.com/office/drawing/2014/main" id="{330C7DC4-E01E-476F-84D7-4B914568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968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7EC36F-83F3-437B-BEC8-202112F6B8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17436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8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7EC36F-83F3-437B-BEC8-202112F6B8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40444D-099E-4609-989C-6059DDB6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Geschäftsidee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BDA7E0-582D-4F57-9ED3-08EF71B38B61}"/>
              </a:ext>
            </a:extLst>
          </p:cNvPr>
          <p:cNvSpPr txBox="1">
            <a:spLocks/>
          </p:cNvSpPr>
          <p:nvPr/>
        </p:nvSpPr>
        <p:spPr>
          <a:xfrm>
            <a:off x="375384" y="969028"/>
            <a:ext cx="8980372" cy="3303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i="1" dirty="0"/>
              <a:t>Ideenfindung</a:t>
            </a:r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16FA511-A7B1-45AB-8073-00E9B7B0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: Single Corner Snipped 38">
            <a:extLst>
              <a:ext uri="{FF2B5EF4-FFF2-40B4-BE49-F238E27FC236}">
                <a16:creationId xmlns:a16="http://schemas.microsoft.com/office/drawing/2014/main" id="{F57D1561-E439-45FE-8E88-AEDB66B0CFAE}"/>
              </a:ext>
            </a:extLst>
          </p:cNvPr>
          <p:cNvSpPr/>
          <p:nvPr/>
        </p:nvSpPr>
        <p:spPr>
          <a:xfrm flipH="1">
            <a:off x="9304119" y="2856753"/>
            <a:ext cx="1840131" cy="674934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defTabSz="761970" eaLnBrk="0" hangingPunct="0">
              <a:buClr>
                <a:srgbClr val="000000"/>
              </a:buClr>
              <a:defRPr/>
            </a:pPr>
            <a:r>
              <a:rPr lang="en-GB" sz="1600" b="1" kern="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4. </a:t>
            </a:r>
            <a:r>
              <a:rPr lang="en-US" sz="1600" b="1" kern="0" dirty="0">
                <a:solidFill>
                  <a:schemeClr val="tx2">
                    <a:lumMod val="40000"/>
                    <a:lumOff val="6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Stakeholder</a:t>
            </a:r>
            <a:endParaRPr lang="en-US" sz="1000" dirty="0"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CF6EDE8-5D77-4DD1-9F77-8CCEC1C3BE14}"/>
              </a:ext>
            </a:extLst>
          </p:cNvPr>
          <p:cNvSpPr/>
          <p:nvPr/>
        </p:nvSpPr>
        <p:spPr>
          <a:xfrm rot="1200000">
            <a:off x="6966630" y="2725454"/>
            <a:ext cx="1420246" cy="1478084"/>
          </a:xfrm>
          <a:custGeom>
            <a:avLst/>
            <a:gdLst>
              <a:gd name="connsiteX0" fmla="*/ 1065699 w 1067251"/>
              <a:gd name="connsiteY0" fmla="*/ 887019 h 1110714"/>
              <a:gd name="connsiteX1" fmla="*/ 445147 w 1067251"/>
              <a:gd name="connsiteY1" fmla="*/ 1113025 h 1110714"/>
              <a:gd name="connsiteX2" fmla="*/ 1827 w 1067251"/>
              <a:gd name="connsiteY2" fmla="*/ 600647 h 1110714"/>
              <a:gd name="connsiteX3" fmla="*/ 280955 w 1067251"/>
              <a:gd name="connsiteY3" fmla="*/ 1827 h 1110714"/>
              <a:gd name="connsiteX4" fmla="*/ 1065699 w 1067251"/>
              <a:gd name="connsiteY4" fmla="*/ 887019 h 1110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251" h="1110714">
                <a:moveTo>
                  <a:pt x="1065699" y="887019"/>
                </a:moveTo>
                <a:lnTo>
                  <a:pt x="445147" y="1113025"/>
                </a:lnTo>
                <a:cubicBezTo>
                  <a:pt x="368363" y="890882"/>
                  <a:pt x="208034" y="707373"/>
                  <a:pt x="1827" y="600647"/>
                </a:cubicBezTo>
                <a:lnTo>
                  <a:pt x="280955" y="1827"/>
                </a:lnTo>
                <a:cubicBezTo>
                  <a:pt x="644593" y="182439"/>
                  <a:pt x="929032" y="500200"/>
                  <a:pt x="1065699" y="88701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48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92C0F66-EA4F-43CE-BF1C-2C7D91C96EF1}"/>
              </a:ext>
            </a:extLst>
          </p:cNvPr>
          <p:cNvSpPr>
            <a:spLocks noChangeAspect="1"/>
          </p:cNvSpPr>
          <p:nvPr/>
        </p:nvSpPr>
        <p:spPr>
          <a:xfrm rot="1200000">
            <a:off x="5933384" y="2133161"/>
            <a:ext cx="1587333" cy="989673"/>
          </a:xfrm>
          <a:custGeom>
            <a:avLst/>
            <a:gdLst>
              <a:gd name="connsiteX0" fmla="*/ 1192222 w 1192810"/>
              <a:gd name="connsiteY0" fmla="*/ 146701 h 743695"/>
              <a:gd name="connsiteX1" fmla="*/ 913094 w 1192810"/>
              <a:gd name="connsiteY1" fmla="*/ 745038 h 743695"/>
              <a:gd name="connsiteX2" fmla="*/ 532071 w 1192810"/>
              <a:gd name="connsiteY2" fmla="*/ 661976 h 743695"/>
              <a:gd name="connsiteX3" fmla="*/ 227349 w 1192810"/>
              <a:gd name="connsiteY3" fmla="*/ 714132 h 743695"/>
              <a:gd name="connsiteX4" fmla="*/ 1826 w 1192810"/>
              <a:gd name="connsiteY4" fmla="*/ 93580 h 743695"/>
              <a:gd name="connsiteX5" fmla="*/ 532071 w 1192810"/>
              <a:gd name="connsiteY5" fmla="*/ 1826 h 743695"/>
              <a:gd name="connsiteX6" fmla="*/ 1192222 w 1192810"/>
              <a:gd name="connsiteY6" fmla="*/ 146701 h 74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2810" h="743695">
                <a:moveTo>
                  <a:pt x="1192222" y="146701"/>
                </a:moveTo>
                <a:lnTo>
                  <a:pt x="913094" y="745038"/>
                </a:lnTo>
                <a:cubicBezTo>
                  <a:pt x="797194" y="691434"/>
                  <a:pt x="668254" y="661976"/>
                  <a:pt x="532071" y="661976"/>
                </a:cubicBezTo>
                <a:cubicBezTo>
                  <a:pt x="425346" y="661976"/>
                  <a:pt x="322967" y="680327"/>
                  <a:pt x="227349" y="714132"/>
                </a:cubicBezTo>
                <a:lnTo>
                  <a:pt x="1826" y="93580"/>
                </a:lnTo>
                <a:cubicBezTo>
                  <a:pt x="167467" y="34181"/>
                  <a:pt x="346147" y="1826"/>
                  <a:pt x="532071" y="1826"/>
                </a:cubicBezTo>
                <a:cubicBezTo>
                  <a:pt x="768219" y="1826"/>
                  <a:pt x="991810" y="53981"/>
                  <a:pt x="1192222" y="14670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4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E448586-8DAB-4095-B21B-87F6BC3E4C94}"/>
              </a:ext>
            </a:extLst>
          </p:cNvPr>
          <p:cNvSpPr/>
          <p:nvPr/>
        </p:nvSpPr>
        <p:spPr>
          <a:xfrm rot="1200000">
            <a:off x="4748425" y="1828506"/>
            <a:ext cx="1394540" cy="1394539"/>
          </a:xfrm>
          <a:custGeom>
            <a:avLst/>
            <a:gdLst>
              <a:gd name="connsiteX0" fmla="*/ 1048797 w 1047934"/>
              <a:gd name="connsiteY0" fmla="*/ 622379 h 1047934"/>
              <a:gd name="connsiteX1" fmla="*/ 583262 w 1047934"/>
              <a:gd name="connsiteY1" fmla="*/ 1046382 h 1047934"/>
              <a:gd name="connsiteX2" fmla="*/ 1828 w 1047934"/>
              <a:gd name="connsiteY2" fmla="*/ 733450 h 1047934"/>
              <a:gd name="connsiteX3" fmla="*/ 822790 w 1047934"/>
              <a:gd name="connsiteY3" fmla="*/ 1828 h 1047934"/>
              <a:gd name="connsiteX4" fmla="*/ 1048797 w 1047934"/>
              <a:gd name="connsiteY4" fmla="*/ 622379 h 104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934" h="1047934">
                <a:moveTo>
                  <a:pt x="1048797" y="622379"/>
                </a:moveTo>
                <a:cubicBezTo>
                  <a:pt x="847902" y="703992"/>
                  <a:pt x="682744" y="855629"/>
                  <a:pt x="583262" y="1046382"/>
                </a:cubicBezTo>
                <a:lnTo>
                  <a:pt x="1828" y="733450"/>
                </a:lnTo>
                <a:cubicBezTo>
                  <a:pt x="177610" y="400719"/>
                  <a:pt x="469293" y="138977"/>
                  <a:pt x="822790" y="1828"/>
                </a:cubicBezTo>
                <a:lnTo>
                  <a:pt x="1048797" y="62237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48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236E894-59CD-491E-A299-3DA72D6ADC7B}"/>
              </a:ext>
            </a:extLst>
          </p:cNvPr>
          <p:cNvSpPr/>
          <p:nvPr/>
        </p:nvSpPr>
        <p:spPr>
          <a:xfrm rot="1200000">
            <a:off x="4138265" y="2629487"/>
            <a:ext cx="989675" cy="1664450"/>
          </a:xfrm>
          <a:custGeom>
            <a:avLst/>
            <a:gdLst>
              <a:gd name="connsiteX0" fmla="*/ 661974 w 743696"/>
              <a:gd name="connsiteY0" fmla="*/ 698192 h 1250760"/>
              <a:gd name="connsiteX1" fmla="*/ 721856 w 743696"/>
              <a:gd name="connsiteY1" fmla="*/ 1024163 h 1250760"/>
              <a:gd name="connsiteX2" fmla="*/ 101304 w 743696"/>
              <a:gd name="connsiteY2" fmla="*/ 1249686 h 1250760"/>
              <a:gd name="connsiteX3" fmla="*/ 1823 w 743696"/>
              <a:gd name="connsiteY3" fmla="*/ 698192 h 1250760"/>
              <a:gd name="connsiteX4" fmla="*/ 164084 w 743696"/>
              <a:gd name="connsiteY4" fmla="*/ 1823 h 1250760"/>
              <a:gd name="connsiteX5" fmla="*/ 746002 w 743696"/>
              <a:gd name="connsiteY5" fmla="*/ 314754 h 1250760"/>
              <a:gd name="connsiteX6" fmla="*/ 661974 w 743696"/>
              <a:gd name="connsiteY6" fmla="*/ 698192 h 125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696" h="1250760">
                <a:moveTo>
                  <a:pt x="661974" y="698192"/>
                </a:moveTo>
                <a:cubicBezTo>
                  <a:pt x="661974" y="813127"/>
                  <a:pt x="683223" y="922750"/>
                  <a:pt x="721856" y="1024163"/>
                </a:cubicBezTo>
                <a:lnTo>
                  <a:pt x="101304" y="1249686"/>
                </a:lnTo>
                <a:cubicBezTo>
                  <a:pt x="37076" y="1078250"/>
                  <a:pt x="1823" y="892326"/>
                  <a:pt x="1823" y="698192"/>
                </a:cubicBezTo>
                <a:cubicBezTo>
                  <a:pt x="1823" y="448040"/>
                  <a:pt x="60256" y="211410"/>
                  <a:pt x="164084" y="1823"/>
                </a:cubicBezTo>
                <a:lnTo>
                  <a:pt x="746002" y="314754"/>
                </a:lnTo>
                <a:cubicBezTo>
                  <a:pt x="691915" y="431138"/>
                  <a:pt x="661974" y="561043"/>
                  <a:pt x="661974" y="698192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 w="47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53609D-DDC2-4BAA-87C2-49828F1E3741}"/>
              </a:ext>
            </a:extLst>
          </p:cNvPr>
          <p:cNvSpPr/>
          <p:nvPr/>
        </p:nvSpPr>
        <p:spPr>
          <a:xfrm>
            <a:off x="8847698" y="1524897"/>
            <a:ext cx="2752975" cy="480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72000" tIns="72000" rIns="72000" bIns="72000" rtlCol="0" anchor="t" anchorCtr="0"/>
          <a:lstStyle/>
          <a:p>
            <a:pPr>
              <a:defRPr/>
            </a:pPr>
            <a:r>
              <a:rPr lang="en-GB" sz="16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3. </a:t>
            </a:r>
            <a:r>
              <a:rPr lang="de-DE" sz="16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Umsetzbarkeit</a:t>
            </a:r>
          </a:p>
        </p:txBody>
      </p:sp>
      <p:sp>
        <p:nvSpPr>
          <p:cNvPr id="37" name="Rectangle: Single Corner Snipped 36">
            <a:extLst>
              <a:ext uri="{FF2B5EF4-FFF2-40B4-BE49-F238E27FC236}">
                <a16:creationId xmlns:a16="http://schemas.microsoft.com/office/drawing/2014/main" id="{D5B4DDA3-7BCC-4901-9B15-4EF6522E20EB}"/>
              </a:ext>
            </a:extLst>
          </p:cNvPr>
          <p:cNvSpPr/>
          <p:nvPr/>
        </p:nvSpPr>
        <p:spPr>
          <a:xfrm>
            <a:off x="595736" y="2847787"/>
            <a:ext cx="2348405" cy="641316"/>
          </a:xfrm>
          <a:prstGeom prst="snip1Rect">
            <a:avLst>
              <a:gd name="adj" fmla="val 2130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r" defTabSz="761970" eaLnBrk="0" hangingPunct="0">
              <a:buClr>
                <a:srgbClr val="000000"/>
              </a:buClr>
              <a:defRPr/>
            </a:pPr>
            <a:r>
              <a:rPr lang="en-GB" sz="1600" b="1" kern="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1. </a:t>
            </a:r>
            <a:r>
              <a:rPr lang="de-DE" sz="1600" b="1" kern="0" dirty="0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Problemstellung</a:t>
            </a:r>
          </a:p>
        </p:txBody>
      </p:sp>
      <p:sp>
        <p:nvSpPr>
          <p:cNvPr id="38" name="Rectangle: Single Corner Snipped 37">
            <a:extLst>
              <a:ext uri="{FF2B5EF4-FFF2-40B4-BE49-F238E27FC236}">
                <a16:creationId xmlns:a16="http://schemas.microsoft.com/office/drawing/2014/main" id="{75F1C2D0-ED74-4704-B238-2A2E48097CA3}"/>
              </a:ext>
            </a:extLst>
          </p:cNvPr>
          <p:cNvSpPr/>
          <p:nvPr/>
        </p:nvSpPr>
        <p:spPr>
          <a:xfrm>
            <a:off x="987828" y="1466996"/>
            <a:ext cx="2357637" cy="607181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pPr algn="r" defTabSz="761970" eaLnBrk="0" hangingPunct="0">
              <a:buClr>
                <a:srgbClr val="000000"/>
              </a:buClr>
              <a:defRPr/>
            </a:pPr>
            <a:r>
              <a:rPr lang="en-GB" sz="1600" b="1" kern="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2. Potential</a:t>
            </a:r>
            <a:endParaRPr lang="en-GB" sz="1600" kern="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222E7A4-C664-4501-AA52-8326527D63DE}"/>
              </a:ext>
            </a:extLst>
          </p:cNvPr>
          <p:cNvSpPr/>
          <p:nvPr/>
        </p:nvSpPr>
        <p:spPr>
          <a:xfrm>
            <a:off x="5363581" y="4274764"/>
            <a:ext cx="1561277" cy="1506812"/>
          </a:xfrm>
          <a:custGeom>
            <a:avLst/>
            <a:gdLst>
              <a:gd name="connsiteX0" fmla="*/ 22860 w 1310640"/>
              <a:gd name="connsiteY0" fmla="*/ 0 h 1264920"/>
              <a:gd name="connsiteX1" fmla="*/ 0 w 1310640"/>
              <a:gd name="connsiteY1" fmla="*/ 1257300 h 1264920"/>
              <a:gd name="connsiteX2" fmla="*/ 1310640 w 1310640"/>
              <a:gd name="connsiteY2" fmla="*/ 126492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1264920">
                <a:moveTo>
                  <a:pt x="22860" y="0"/>
                </a:moveTo>
                <a:lnTo>
                  <a:pt x="0" y="1257300"/>
                </a:lnTo>
                <a:lnTo>
                  <a:pt x="1310640" y="1264920"/>
                </a:lnTo>
              </a:path>
            </a:pathLst>
          </a:cu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+mj-l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10AC50FA-9ACC-4C75-A039-0028A4599F3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99972" y="3007942"/>
            <a:ext cx="2202029" cy="3296604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C9D72B9-9008-4FC3-BFDD-FEB0FCBDCF43}"/>
              </a:ext>
            </a:extLst>
          </p:cNvPr>
          <p:cNvGrpSpPr/>
          <p:nvPr/>
        </p:nvGrpSpPr>
        <p:grpSpPr>
          <a:xfrm>
            <a:off x="6982946" y="1649885"/>
            <a:ext cx="1864752" cy="568947"/>
            <a:chOff x="7158630" y="3246614"/>
            <a:chExt cx="1401279" cy="427539"/>
          </a:xfrm>
          <a:solidFill>
            <a:schemeClr val="tx2">
              <a:lumMod val="60000"/>
              <a:lumOff val="40000"/>
            </a:schemeClr>
          </a:solidFill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853CBBD-75D3-4585-96C2-3E4FF7A829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8630" y="3291048"/>
              <a:ext cx="748367" cy="383105"/>
            </a:xfrm>
            <a:prstGeom prst="line">
              <a:avLst/>
            </a:prstGeom>
            <a:grpFill/>
            <a:ln w="9525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089447D-433F-4B33-98BF-AA16B89D9E7C}"/>
                </a:ext>
              </a:extLst>
            </p:cNvPr>
            <p:cNvCxnSpPr>
              <a:cxnSpLocks/>
              <a:endCxn id="50" idx="6"/>
            </p:cNvCxnSpPr>
            <p:nvPr/>
          </p:nvCxnSpPr>
          <p:spPr>
            <a:xfrm>
              <a:off x="7906997" y="3289976"/>
              <a:ext cx="544912" cy="0"/>
            </a:xfrm>
            <a:prstGeom prst="line">
              <a:avLst/>
            </a:prstGeom>
            <a:grpFill/>
            <a:ln w="9525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525DE7-6C11-4D16-A967-BDCABF57ED6E}"/>
                </a:ext>
              </a:extLst>
            </p:cNvPr>
            <p:cNvSpPr/>
            <p:nvPr/>
          </p:nvSpPr>
          <p:spPr>
            <a:xfrm flipH="1">
              <a:off x="8451909" y="3246614"/>
              <a:ext cx="108000" cy="108000"/>
            </a:xfrm>
            <a:prstGeom prst="ellipse">
              <a:avLst/>
            </a:prstGeom>
            <a:grpFill/>
            <a:ln w="9525">
              <a:solidFill>
                <a:schemeClr val="tx2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A8F5BD-9F4E-4822-9DE8-0F33969080B4}"/>
              </a:ext>
            </a:extLst>
          </p:cNvPr>
          <p:cNvGrpSpPr/>
          <p:nvPr/>
        </p:nvGrpSpPr>
        <p:grpSpPr>
          <a:xfrm flipV="1">
            <a:off x="2950114" y="3027883"/>
            <a:ext cx="1242242" cy="361838"/>
            <a:chOff x="3534435" y="2916017"/>
            <a:chExt cx="933490" cy="271905"/>
          </a:xfrm>
          <a:solidFill>
            <a:schemeClr val="accent2">
              <a:lumMod val="50000"/>
            </a:schemeClr>
          </a:solidFill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68D8BEE-0992-4020-96AF-EAA9EFA78713}"/>
                </a:ext>
              </a:extLst>
            </p:cNvPr>
            <p:cNvGrpSpPr/>
            <p:nvPr/>
          </p:nvGrpSpPr>
          <p:grpSpPr>
            <a:xfrm rot="10800000" flipH="1">
              <a:off x="3646790" y="2916017"/>
              <a:ext cx="821135" cy="218202"/>
              <a:chOff x="2269579" y="4929438"/>
              <a:chExt cx="917306" cy="243758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CCAE41C-81C9-4E14-A4FB-5C0A81EAFC5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863093" y="4929438"/>
                <a:ext cx="323792" cy="243758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9CA3BFC-BBD9-440A-B9D3-C6AE8B106A8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269579" y="4929438"/>
                <a:ext cx="593515" cy="0"/>
              </a:xfrm>
              <a:prstGeom prst="lin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AAD2CE5-6F76-4CB3-94EE-589AC510669E}"/>
                </a:ext>
              </a:extLst>
            </p:cNvPr>
            <p:cNvSpPr/>
            <p:nvPr/>
          </p:nvSpPr>
          <p:spPr>
            <a:xfrm>
              <a:off x="3534435" y="3079922"/>
              <a:ext cx="108000" cy="108000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</p:grpSp>
      <p:sp>
        <p:nvSpPr>
          <p:cNvPr id="79" name="Freeform 127">
            <a:extLst>
              <a:ext uri="{FF2B5EF4-FFF2-40B4-BE49-F238E27FC236}">
                <a16:creationId xmlns:a16="http://schemas.microsoft.com/office/drawing/2014/main" id="{2E603B49-8156-419F-8A79-9263469778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34786" y="3239496"/>
            <a:ext cx="583151" cy="450000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0" name="Group 45">
            <a:extLst>
              <a:ext uri="{FF2B5EF4-FFF2-40B4-BE49-F238E27FC236}">
                <a16:creationId xmlns:a16="http://schemas.microsoft.com/office/drawing/2014/main" id="{7F058213-941C-4214-A94B-1A6971F71E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502050" y="2402997"/>
            <a:ext cx="450000" cy="450000"/>
            <a:chOff x="5507" y="439"/>
            <a:chExt cx="426" cy="426"/>
          </a:xfrm>
          <a:solidFill>
            <a:schemeClr val="bg1"/>
          </a:solidFill>
        </p:grpSpPr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452CCD46-34DD-4985-BFE8-D95A63FCFF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" name="Freeform 47">
              <a:extLst>
                <a:ext uri="{FF2B5EF4-FFF2-40B4-BE49-F238E27FC236}">
                  <a16:creationId xmlns:a16="http://schemas.microsoft.com/office/drawing/2014/main" id="{A2B58B2F-7305-4588-BD14-E29026C32B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" name="Freeform 48">
              <a:extLst>
                <a:ext uri="{FF2B5EF4-FFF2-40B4-BE49-F238E27FC236}">
                  <a16:creationId xmlns:a16="http://schemas.microsoft.com/office/drawing/2014/main" id="{20D07124-D5DC-4599-B500-5500BD9D66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" name="Freeform 49">
              <a:extLst>
                <a:ext uri="{FF2B5EF4-FFF2-40B4-BE49-F238E27FC236}">
                  <a16:creationId xmlns:a16="http://schemas.microsoft.com/office/drawing/2014/main" id="{1F326D56-EFE9-4691-843D-C3D818CB8B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85" name="Group 92">
            <a:extLst>
              <a:ext uri="{FF2B5EF4-FFF2-40B4-BE49-F238E27FC236}">
                <a16:creationId xmlns:a16="http://schemas.microsoft.com/office/drawing/2014/main" id="{E5C0D599-3809-41C5-9CF0-9F5A79E3D3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376131" y="3236712"/>
            <a:ext cx="513942" cy="450000"/>
            <a:chOff x="6539" y="1747"/>
            <a:chExt cx="426" cy="373"/>
          </a:xfrm>
          <a:solidFill>
            <a:schemeClr val="bg1"/>
          </a:solidFill>
        </p:grpSpPr>
        <p:sp>
          <p:nvSpPr>
            <p:cNvPr id="86" name="Freeform 93">
              <a:extLst>
                <a:ext uri="{FF2B5EF4-FFF2-40B4-BE49-F238E27FC236}">
                  <a16:creationId xmlns:a16="http://schemas.microsoft.com/office/drawing/2014/main" id="{0DEAB083-18EB-48FE-A145-A84A11EFC5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39" y="1747"/>
              <a:ext cx="426" cy="373"/>
            </a:xfrm>
            <a:custGeom>
              <a:avLst/>
              <a:gdLst>
                <a:gd name="T0" fmla="*/ 90 w 288"/>
                <a:gd name="T1" fmla="*/ 252 h 252"/>
                <a:gd name="T2" fmla="*/ 88 w 288"/>
                <a:gd name="T3" fmla="*/ 251 h 252"/>
                <a:gd name="T4" fmla="*/ 84 w 288"/>
                <a:gd name="T5" fmla="*/ 246 h 252"/>
                <a:gd name="T6" fmla="*/ 84 w 288"/>
                <a:gd name="T7" fmla="*/ 204 h 252"/>
                <a:gd name="T8" fmla="*/ 6 w 288"/>
                <a:gd name="T9" fmla="*/ 204 h 252"/>
                <a:gd name="T10" fmla="*/ 0 w 288"/>
                <a:gd name="T11" fmla="*/ 198 h 252"/>
                <a:gd name="T12" fmla="*/ 0 w 288"/>
                <a:gd name="T13" fmla="*/ 6 h 252"/>
                <a:gd name="T14" fmla="*/ 6 w 288"/>
                <a:gd name="T15" fmla="*/ 0 h 252"/>
                <a:gd name="T16" fmla="*/ 282 w 288"/>
                <a:gd name="T17" fmla="*/ 0 h 252"/>
                <a:gd name="T18" fmla="*/ 288 w 288"/>
                <a:gd name="T19" fmla="*/ 6 h 252"/>
                <a:gd name="T20" fmla="*/ 288 w 288"/>
                <a:gd name="T21" fmla="*/ 198 h 252"/>
                <a:gd name="T22" fmla="*/ 282 w 288"/>
                <a:gd name="T23" fmla="*/ 204 h 252"/>
                <a:gd name="T24" fmla="*/ 141 w 288"/>
                <a:gd name="T25" fmla="*/ 204 h 252"/>
                <a:gd name="T26" fmla="*/ 95 w 288"/>
                <a:gd name="T27" fmla="*/ 250 h 252"/>
                <a:gd name="T28" fmla="*/ 90 w 288"/>
                <a:gd name="T29" fmla="*/ 252 h 252"/>
                <a:gd name="T30" fmla="*/ 12 w 288"/>
                <a:gd name="T31" fmla="*/ 192 h 252"/>
                <a:gd name="T32" fmla="*/ 90 w 288"/>
                <a:gd name="T33" fmla="*/ 192 h 252"/>
                <a:gd name="T34" fmla="*/ 96 w 288"/>
                <a:gd name="T35" fmla="*/ 198 h 252"/>
                <a:gd name="T36" fmla="*/ 96 w 288"/>
                <a:gd name="T37" fmla="*/ 231 h 252"/>
                <a:gd name="T38" fmla="*/ 134 w 288"/>
                <a:gd name="T39" fmla="*/ 193 h 252"/>
                <a:gd name="T40" fmla="*/ 138 w 288"/>
                <a:gd name="T41" fmla="*/ 192 h 252"/>
                <a:gd name="T42" fmla="*/ 276 w 288"/>
                <a:gd name="T43" fmla="*/ 192 h 252"/>
                <a:gd name="T44" fmla="*/ 276 w 288"/>
                <a:gd name="T45" fmla="*/ 12 h 252"/>
                <a:gd name="T46" fmla="*/ 12 w 288"/>
                <a:gd name="T47" fmla="*/ 12 h 252"/>
                <a:gd name="T48" fmla="*/ 12 w 288"/>
                <a:gd name="T49" fmla="*/ 19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8" h="252">
                  <a:moveTo>
                    <a:pt x="90" y="252"/>
                  </a:moveTo>
                  <a:cubicBezTo>
                    <a:pt x="90" y="252"/>
                    <a:pt x="89" y="251"/>
                    <a:pt x="88" y="251"/>
                  </a:cubicBezTo>
                  <a:cubicBezTo>
                    <a:pt x="86" y="250"/>
                    <a:pt x="84" y="248"/>
                    <a:pt x="84" y="246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ubicBezTo>
                    <a:pt x="141" y="204"/>
                    <a:pt x="141" y="204"/>
                    <a:pt x="141" y="204"/>
                  </a:cubicBezTo>
                  <a:cubicBezTo>
                    <a:pt x="95" y="250"/>
                    <a:pt x="95" y="250"/>
                    <a:pt x="95" y="250"/>
                  </a:cubicBezTo>
                  <a:cubicBezTo>
                    <a:pt x="94" y="251"/>
                    <a:pt x="92" y="252"/>
                    <a:pt x="90" y="252"/>
                  </a:cubicBezTo>
                  <a:close/>
                  <a:moveTo>
                    <a:pt x="12" y="192"/>
                  </a:moveTo>
                  <a:cubicBezTo>
                    <a:pt x="90" y="192"/>
                    <a:pt x="90" y="192"/>
                    <a:pt x="90" y="192"/>
                  </a:cubicBezTo>
                  <a:cubicBezTo>
                    <a:pt x="94" y="192"/>
                    <a:pt x="96" y="194"/>
                    <a:pt x="96" y="198"/>
                  </a:cubicBezTo>
                  <a:cubicBezTo>
                    <a:pt x="96" y="231"/>
                    <a:pt x="96" y="231"/>
                    <a:pt x="96" y="231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35" y="192"/>
                    <a:pt x="137" y="192"/>
                    <a:pt x="138" y="192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" name="Freeform 94">
              <a:extLst>
                <a:ext uri="{FF2B5EF4-FFF2-40B4-BE49-F238E27FC236}">
                  <a16:creationId xmlns:a16="http://schemas.microsoft.com/office/drawing/2014/main" id="{F93ADB7C-15F1-47F1-90A9-E12E8F347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" y="1801"/>
              <a:ext cx="124" cy="141"/>
            </a:xfrm>
            <a:custGeom>
              <a:avLst/>
              <a:gdLst>
                <a:gd name="T0" fmla="*/ 42 w 84"/>
                <a:gd name="T1" fmla="*/ 96 h 96"/>
                <a:gd name="T2" fmla="*/ 36 w 84"/>
                <a:gd name="T3" fmla="*/ 90 h 96"/>
                <a:gd name="T4" fmla="*/ 36 w 84"/>
                <a:gd name="T5" fmla="*/ 78 h 96"/>
                <a:gd name="T6" fmla="*/ 42 w 84"/>
                <a:gd name="T7" fmla="*/ 72 h 96"/>
                <a:gd name="T8" fmla="*/ 72 w 84"/>
                <a:gd name="T9" fmla="*/ 42 h 96"/>
                <a:gd name="T10" fmla="*/ 42 w 84"/>
                <a:gd name="T11" fmla="*/ 12 h 96"/>
                <a:gd name="T12" fmla="*/ 12 w 84"/>
                <a:gd name="T13" fmla="*/ 42 h 96"/>
                <a:gd name="T14" fmla="*/ 6 w 84"/>
                <a:gd name="T15" fmla="*/ 48 h 96"/>
                <a:gd name="T16" fmla="*/ 0 w 84"/>
                <a:gd name="T17" fmla="*/ 42 h 96"/>
                <a:gd name="T18" fmla="*/ 42 w 84"/>
                <a:gd name="T19" fmla="*/ 0 h 96"/>
                <a:gd name="T20" fmla="*/ 84 w 84"/>
                <a:gd name="T21" fmla="*/ 42 h 96"/>
                <a:gd name="T22" fmla="*/ 48 w 84"/>
                <a:gd name="T23" fmla="*/ 83 h 96"/>
                <a:gd name="T24" fmla="*/ 48 w 84"/>
                <a:gd name="T25" fmla="*/ 90 h 96"/>
                <a:gd name="T26" fmla="*/ 42 w 84"/>
                <a:gd name="T2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42" y="96"/>
                  </a:moveTo>
                  <a:cubicBezTo>
                    <a:pt x="39" y="96"/>
                    <a:pt x="36" y="93"/>
                    <a:pt x="36" y="90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4"/>
                    <a:pt x="39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ubicBezTo>
                    <a:pt x="26" y="12"/>
                    <a:pt x="12" y="25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3"/>
                    <a:pt x="69" y="80"/>
                    <a:pt x="48" y="83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93"/>
                    <a:pt x="46" y="96"/>
                    <a:pt x="4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" name="Freeform 95">
              <a:extLst>
                <a:ext uri="{FF2B5EF4-FFF2-40B4-BE49-F238E27FC236}">
                  <a16:creationId xmlns:a16="http://schemas.microsoft.com/office/drawing/2014/main" id="{3F0C88CC-3963-4DC4-9BF4-848000AE70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3" y="1960"/>
              <a:ext cx="36" cy="36"/>
            </a:xfrm>
            <a:custGeom>
              <a:avLst/>
              <a:gdLst>
                <a:gd name="T0" fmla="*/ 12 w 24"/>
                <a:gd name="T1" fmla="*/ 24 h 24"/>
                <a:gd name="T2" fmla="*/ 0 w 24"/>
                <a:gd name="T3" fmla="*/ 12 h 24"/>
                <a:gd name="T4" fmla="*/ 12 w 24"/>
                <a:gd name="T5" fmla="*/ 0 h 24"/>
                <a:gd name="T6" fmla="*/ 24 w 24"/>
                <a:gd name="T7" fmla="*/ 12 h 24"/>
                <a:gd name="T8" fmla="*/ 12 w 24"/>
                <a:gd name="T9" fmla="*/ 24 h 24"/>
                <a:gd name="T10" fmla="*/ 12 w 24"/>
                <a:gd name="T11" fmla="*/ 12 h 24"/>
                <a:gd name="T12" fmla="*/ 12 w 24"/>
                <a:gd name="T13" fmla="*/ 12 h 24"/>
                <a:gd name="T14" fmla="*/ 18 w 24"/>
                <a:gd name="T15" fmla="*/ 12 h 24"/>
                <a:gd name="T16" fmla="*/ 12 w 24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12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8" y="12"/>
                    <a:pt x="18" y="12"/>
                    <a:pt x="18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89" name="Group 50">
            <a:extLst>
              <a:ext uri="{FF2B5EF4-FFF2-40B4-BE49-F238E27FC236}">
                <a16:creationId xmlns:a16="http://schemas.microsoft.com/office/drawing/2014/main" id="{BD643B56-3037-48E7-A53B-E94D42A497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210217" y="2300775"/>
            <a:ext cx="470956" cy="450000"/>
            <a:chOff x="5693" y="604"/>
            <a:chExt cx="427" cy="408"/>
          </a:xfrm>
          <a:solidFill>
            <a:schemeClr val="bg1"/>
          </a:solidFill>
        </p:grpSpPr>
        <p:sp>
          <p:nvSpPr>
            <p:cNvPr id="90" name="Freeform 51">
              <a:extLst>
                <a:ext uri="{FF2B5EF4-FFF2-40B4-BE49-F238E27FC236}">
                  <a16:creationId xmlns:a16="http://schemas.microsoft.com/office/drawing/2014/main" id="{981CA568-DAD4-48C4-A8BD-29AABD1AF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3" y="995"/>
              <a:ext cx="427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3"/>
                    <a:pt x="288" y="6"/>
                  </a:cubicBezTo>
                  <a:cubicBezTo>
                    <a:pt x="288" y="10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52">
              <a:extLst>
                <a:ext uri="{FF2B5EF4-FFF2-40B4-BE49-F238E27FC236}">
                  <a16:creationId xmlns:a16="http://schemas.microsoft.com/office/drawing/2014/main" id="{D28D2F40-B96D-4648-B39F-4CB2FAED57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11" y="943"/>
              <a:ext cx="71" cy="69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42 w 48"/>
                <a:gd name="T11" fmla="*/ 0 h 48"/>
                <a:gd name="T12" fmla="*/ 48 w 48"/>
                <a:gd name="T13" fmla="*/ 6 h 48"/>
                <a:gd name="T14" fmla="*/ 48 w 48"/>
                <a:gd name="T15" fmla="*/ 42 h 48"/>
                <a:gd name="T16" fmla="*/ 42 w 48"/>
                <a:gd name="T17" fmla="*/ 48 h 48"/>
                <a:gd name="T18" fmla="*/ 12 w 48"/>
                <a:gd name="T19" fmla="*/ 36 h 48"/>
                <a:gd name="T20" fmla="*/ 36 w 48"/>
                <a:gd name="T21" fmla="*/ 36 h 48"/>
                <a:gd name="T22" fmla="*/ 36 w 48"/>
                <a:gd name="T23" fmla="*/ 12 h 48"/>
                <a:gd name="T24" fmla="*/ 12 w 48"/>
                <a:gd name="T25" fmla="*/ 12 h 48"/>
                <a:gd name="T26" fmla="*/ 12 w 48"/>
                <a:gd name="T27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6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6"/>
                    <a:pt x="46" y="48"/>
                    <a:pt x="42" y="48"/>
                  </a:cubicBezTo>
                  <a:close/>
                  <a:moveTo>
                    <a:pt x="12" y="36"/>
                  </a:moveTo>
                  <a:cubicBezTo>
                    <a:pt x="36" y="36"/>
                    <a:pt x="36" y="36"/>
                    <a:pt x="36" y="3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53">
              <a:extLst>
                <a:ext uri="{FF2B5EF4-FFF2-40B4-BE49-F238E27FC236}">
                  <a16:creationId xmlns:a16="http://schemas.microsoft.com/office/drawing/2014/main" id="{DF479C9B-9085-4D4B-89BD-D2E506C8B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8" y="873"/>
              <a:ext cx="71" cy="139"/>
            </a:xfrm>
            <a:custGeom>
              <a:avLst/>
              <a:gdLst>
                <a:gd name="T0" fmla="*/ 42 w 48"/>
                <a:gd name="T1" fmla="*/ 96 h 96"/>
                <a:gd name="T2" fmla="*/ 6 w 48"/>
                <a:gd name="T3" fmla="*/ 96 h 96"/>
                <a:gd name="T4" fmla="*/ 0 w 48"/>
                <a:gd name="T5" fmla="*/ 90 h 96"/>
                <a:gd name="T6" fmla="*/ 0 w 48"/>
                <a:gd name="T7" fmla="*/ 6 h 96"/>
                <a:gd name="T8" fmla="*/ 6 w 48"/>
                <a:gd name="T9" fmla="*/ 0 h 96"/>
                <a:gd name="T10" fmla="*/ 42 w 48"/>
                <a:gd name="T11" fmla="*/ 0 h 96"/>
                <a:gd name="T12" fmla="*/ 48 w 48"/>
                <a:gd name="T13" fmla="*/ 6 h 96"/>
                <a:gd name="T14" fmla="*/ 48 w 48"/>
                <a:gd name="T15" fmla="*/ 90 h 96"/>
                <a:gd name="T16" fmla="*/ 42 w 48"/>
                <a:gd name="T17" fmla="*/ 96 h 96"/>
                <a:gd name="T18" fmla="*/ 12 w 48"/>
                <a:gd name="T19" fmla="*/ 84 h 96"/>
                <a:gd name="T20" fmla="*/ 36 w 48"/>
                <a:gd name="T21" fmla="*/ 84 h 96"/>
                <a:gd name="T22" fmla="*/ 36 w 48"/>
                <a:gd name="T23" fmla="*/ 12 h 96"/>
                <a:gd name="T24" fmla="*/ 12 w 48"/>
                <a:gd name="T25" fmla="*/ 12 h 96"/>
                <a:gd name="T26" fmla="*/ 12 w 48"/>
                <a:gd name="T27" fmla="*/ 8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96">
                  <a:moveTo>
                    <a:pt x="42" y="96"/>
                  </a:moveTo>
                  <a:cubicBezTo>
                    <a:pt x="6" y="96"/>
                    <a:pt x="6" y="96"/>
                    <a:pt x="6" y="96"/>
                  </a:cubicBezTo>
                  <a:cubicBezTo>
                    <a:pt x="3" y="96"/>
                    <a:pt x="0" y="94"/>
                    <a:pt x="0" y="9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94"/>
                    <a:pt x="46" y="96"/>
                    <a:pt x="42" y="96"/>
                  </a:cubicBezTo>
                  <a:close/>
                  <a:moveTo>
                    <a:pt x="12" y="84"/>
                  </a:moveTo>
                  <a:cubicBezTo>
                    <a:pt x="36" y="84"/>
                    <a:pt x="36" y="84"/>
                    <a:pt x="36" y="84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54">
              <a:extLst>
                <a:ext uri="{FF2B5EF4-FFF2-40B4-BE49-F238E27FC236}">
                  <a16:creationId xmlns:a16="http://schemas.microsoft.com/office/drawing/2014/main" id="{4BAB6FE5-2B14-4D1C-BFB3-2F43A0F59B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5" y="804"/>
              <a:ext cx="71" cy="208"/>
            </a:xfrm>
            <a:custGeom>
              <a:avLst/>
              <a:gdLst>
                <a:gd name="T0" fmla="*/ 42 w 48"/>
                <a:gd name="T1" fmla="*/ 144 h 144"/>
                <a:gd name="T2" fmla="*/ 6 w 48"/>
                <a:gd name="T3" fmla="*/ 144 h 144"/>
                <a:gd name="T4" fmla="*/ 0 w 48"/>
                <a:gd name="T5" fmla="*/ 138 h 144"/>
                <a:gd name="T6" fmla="*/ 0 w 48"/>
                <a:gd name="T7" fmla="*/ 6 h 144"/>
                <a:gd name="T8" fmla="*/ 6 w 48"/>
                <a:gd name="T9" fmla="*/ 0 h 144"/>
                <a:gd name="T10" fmla="*/ 42 w 48"/>
                <a:gd name="T11" fmla="*/ 0 h 144"/>
                <a:gd name="T12" fmla="*/ 48 w 48"/>
                <a:gd name="T13" fmla="*/ 6 h 144"/>
                <a:gd name="T14" fmla="*/ 48 w 48"/>
                <a:gd name="T15" fmla="*/ 138 h 144"/>
                <a:gd name="T16" fmla="*/ 42 w 48"/>
                <a:gd name="T17" fmla="*/ 144 h 144"/>
                <a:gd name="T18" fmla="*/ 12 w 48"/>
                <a:gd name="T19" fmla="*/ 132 h 144"/>
                <a:gd name="T20" fmla="*/ 36 w 48"/>
                <a:gd name="T21" fmla="*/ 132 h 144"/>
                <a:gd name="T22" fmla="*/ 36 w 48"/>
                <a:gd name="T23" fmla="*/ 12 h 144"/>
                <a:gd name="T24" fmla="*/ 12 w 48"/>
                <a:gd name="T25" fmla="*/ 12 h 144"/>
                <a:gd name="T26" fmla="*/ 12 w 48"/>
                <a:gd name="T27" fmla="*/ 13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44">
                  <a:moveTo>
                    <a:pt x="42" y="144"/>
                  </a:moveTo>
                  <a:cubicBezTo>
                    <a:pt x="6" y="144"/>
                    <a:pt x="6" y="144"/>
                    <a:pt x="6" y="144"/>
                  </a:cubicBezTo>
                  <a:cubicBezTo>
                    <a:pt x="3" y="144"/>
                    <a:pt x="0" y="142"/>
                    <a:pt x="0" y="13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138"/>
                    <a:pt x="48" y="138"/>
                    <a:pt x="48" y="138"/>
                  </a:cubicBezTo>
                  <a:cubicBezTo>
                    <a:pt x="48" y="142"/>
                    <a:pt x="46" y="144"/>
                    <a:pt x="42" y="144"/>
                  </a:cubicBezTo>
                  <a:close/>
                  <a:moveTo>
                    <a:pt x="12" y="132"/>
                  </a:moveTo>
                  <a:cubicBezTo>
                    <a:pt x="36" y="132"/>
                    <a:pt x="36" y="132"/>
                    <a:pt x="36" y="13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55">
              <a:extLst>
                <a:ext uri="{FF2B5EF4-FFF2-40B4-BE49-F238E27FC236}">
                  <a16:creationId xmlns:a16="http://schemas.microsoft.com/office/drawing/2014/main" id="{06649375-3800-40EE-84B8-6CAA5386AF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31" y="735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3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6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56">
              <a:extLst>
                <a:ext uri="{FF2B5EF4-FFF2-40B4-BE49-F238E27FC236}">
                  <a16:creationId xmlns:a16="http://schemas.microsoft.com/office/drawing/2014/main" id="{476F7F47-1FB6-4026-B821-B5B49EB78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" y="612"/>
              <a:ext cx="339" cy="227"/>
            </a:xfrm>
            <a:custGeom>
              <a:avLst/>
              <a:gdLst>
                <a:gd name="T0" fmla="*/ 6 w 229"/>
                <a:gd name="T1" fmla="*/ 157 h 157"/>
                <a:gd name="T2" fmla="*/ 1 w 229"/>
                <a:gd name="T3" fmla="*/ 154 h 157"/>
                <a:gd name="T4" fmla="*/ 3 w 229"/>
                <a:gd name="T5" fmla="*/ 146 h 157"/>
                <a:gd name="T6" fmla="*/ 219 w 229"/>
                <a:gd name="T7" fmla="*/ 2 h 157"/>
                <a:gd name="T8" fmla="*/ 227 w 229"/>
                <a:gd name="T9" fmla="*/ 4 h 157"/>
                <a:gd name="T10" fmla="*/ 226 w 229"/>
                <a:gd name="T11" fmla="*/ 12 h 157"/>
                <a:gd name="T12" fmla="*/ 10 w 229"/>
                <a:gd name="T13" fmla="*/ 156 h 157"/>
                <a:gd name="T14" fmla="*/ 6 w 229"/>
                <a:gd name="T1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157">
                  <a:moveTo>
                    <a:pt x="6" y="157"/>
                  </a:moveTo>
                  <a:cubicBezTo>
                    <a:pt x="5" y="157"/>
                    <a:pt x="3" y="156"/>
                    <a:pt x="1" y="154"/>
                  </a:cubicBezTo>
                  <a:cubicBezTo>
                    <a:pt x="0" y="152"/>
                    <a:pt x="0" y="148"/>
                    <a:pt x="3" y="146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22" y="0"/>
                    <a:pt x="226" y="1"/>
                    <a:pt x="227" y="4"/>
                  </a:cubicBezTo>
                  <a:cubicBezTo>
                    <a:pt x="229" y="7"/>
                    <a:pt x="229" y="10"/>
                    <a:pt x="226" y="1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7"/>
                    <a:pt x="8" y="157"/>
                    <a:pt x="6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57">
              <a:extLst>
                <a:ext uri="{FF2B5EF4-FFF2-40B4-BE49-F238E27FC236}">
                  <a16:creationId xmlns:a16="http://schemas.microsoft.com/office/drawing/2014/main" id="{8C3F25AC-9BF0-48EB-9C90-4B1F165CA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7" y="604"/>
              <a:ext cx="90" cy="96"/>
            </a:xfrm>
            <a:custGeom>
              <a:avLst/>
              <a:gdLst>
                <a:gd name="T0" fmla="*/ 48 w 61"/>
                <a:gd name="T1" fmla="*/ 66 h 66"/>
                <a:gd name="T2" fmla="*/ 48 w 61"/>
                <a:gd name="T3" fmla="*/ 66 h 66"/>
                <a:gd name="T4" fmla="*/ 42 w 61"/>
                <a:gd name="T5" fmla="*/ 60 h 66"/>
                <a:gd name="T6" fmla="*/ 48 w 61"/>
                <a:gd name="T7" fmla="*/ 17 h 66"/>
                <a:gd name="T8" fmla="*/ 6 w 61"/>
                <a:gd name="T9" fmla="*/ 12 h 66"/>
                <a:gd name="T10" fmla="*/ 0 w 61"/>
                <a:gd name="T11" fmla="*/ 6 h 66"/>
                <a:gd name="T12" fmla="*/ 7 w 61"/>
                <a:gd name="T13" fmla="*/ 0 h 66"/>
                <a:gd name="T14" fmla="*/ 55 w 61"/>
                <a:gd name="T15" fmla="*/ 6 h 66"/>
                <a:gd name="T16" fmla="*/ 59 w 61"/>
                <a:gd name="T17" fmla="*/ 8 h 66"/>
                <a:gd name="T18" fmla="*/ 60 w 61"/>
                <a:gd name="T19" fmla="*/ 13 h 66"/>
                <a:gd name="T20" fmla="*/ 54 w 61"/>
                <a:gd name="T21" fmla="*/ 61 h 66"/>
                <a:gd name="T22" fmla="*/ 48 w 61"/>
                <a:gd name="T23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" h="66">
                  <a:moveTo>
                    <a:pt x="48" y="66"/>
                  </a:moveTo>
                  <a:cubicBezTo>
                    <a:pt x="48" y="66"/>
                    <a:pt x="48" y="66"/>
                    <a:pt x="48" y="66"/>
                  </a:cubicBezTo>
                  <a:cubicBezTo>
                    <a:pt x="44" y="66"/>
                    <a:pt x="42" y="63"/>
                    <a:pt x="42" y="60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1" y="2"/>
                    <a:pt x="4" y="0"/>
                    <a:pt x="7" y="0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57" y="6"/>
                    <a:pt x="58" y="7"/>
                    <a:pt x="59" y="8"/>
                  </a:cubicBezTo>
                  <a:cubicBezTo>
                    <a:pt x="60" y="10"/>
                    <a:pt x="61" y="11"/>
                    <a:pt x="60" y="13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4" y="64"/>
                    <a:pt x="51" y="66"/>
                    <a:pt x="4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78FF8F3-CCB4-4B03-AABC-953BC54501FF}"/>
              </a:ext>
            </a:extLst>
          </p:cNvPr>
          <p:cNvGrpSpPr/>
          <p:nvPr/>
        </p:nvGrpSpPr>
        <p:grpSpPr>
          <a:xfrm flipH="1" flipV="1">
            <a:off x="8060536" y="3030667"/>
            <a:ext cx="1242242" cy="361838"/>
            <a:chOff x="3534435" y="2916017"/>
            <a:chExt cx="933490" cy="271905"/>
          </a:xfrm>
          <a:solidFill>
            <a:schemeClr val="tx2">
              <a:lumMod val="40000"/>
              <a:lumOff val="60000"/>
            </a:schemeClr>
          </a:solidFill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A82FC48-EF00-40C5-9A8C-DF90D12AFE58}"/>
                </a:ext>
              </a:extLst>
            </p:cNvPr>
            <p:cNvGrpSpPr/>
            <p:nvPr/>
          </p:nvGrpSpPr>
          <p:grpSpPr>
            <a:xfrm rot="10800000" flipH="1">
              <a:off x="3646790" y="2916017"/>
              <a:ext cx="821135" cy="218202"/>
              <a:chOff x="2269579" y="4929438"/>
              <a:chExt cx="917306" cy="243758"/>
            </a:xfrm>
            <a:grpFill/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D9E41BD4-BF39-4ED2-BD6D-4CA60ACCB3F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863093" y="4929438"/>
                <a:ext cx="323792" cy="243758"/>
              </a:xfrm>
              <a:prstGeom prst="line">
                <a:avLst/>
              </a:prstGeom>
              <a:grpFill/>
              <a:ln w="9525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9A18BACA-3831-413E-BF77-5AC3F17C850C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269579" y="4929438"/>
                <a:ext cx="593515" cy="0"/>
              </a:xfrm>
              <a:prstGeom prst="line">
                <a:avLst/>
              </a:prstGeom>
              <a:grpFill/>
              <a:ln w="9525">
                <a:solidFill>
                  <a:schemeClr val="tx2">
                    <a:lumMod val="40000"/>
                    <a:lumOff val="6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0055438-5A07-4A6F-8CE3-CB9D1C508E64}"/>
                </a:ext>
              </a:extLst>
            </p:cNvPr>
            <p:cNvSpPr/>
            <p:nvPr/>
          </p:nvSpPr>
          <p:spPr>
            <a:xfrm>
              <a:off x="3534435" y="3079922"/>
              <a:ext cx="108000" cy="108000"/>
            </a:xfrm>
            <a:prstGeom prst="ellipse">
              <a:avLst/>
            </a:prstGeom>
            <a:grpFill/>
            <a:ln w="9525">
              <a:solidFill>
                <a:schemeClr val="tx2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</p:grpSp>
      <p:pic>
        <p:nvPicPr>
          <p:cNvPr id="103" name="Picture 102" descr="A close up of a logo&#10;&#10;Description automatically generated">
            <a:extLst>
              <a:ext uri="{FF2B5EF4-FFF2-40B4-BE49-F238E27FC236}">
                <a16:creationId xmlns:a16="http://schemas.microsoft.com/office/drawing/2014/main" id="{9939F98E-02F8-476C-9E45-E64DA27C70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6033" y="3901298"/>
            <a:ext cx="1489908" cy="477349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AAB0975-277D-4D6C-B9FA-B7FD175539B4}"/>
              </a:ext>
            </a:extLst>
          </p:cNvPr>
          <p:cNvGrpSpPr/>
          <p:nvPr/>
        </p:nvGrpSpPr>
        <p:grpSpPr>
          <a:xfrm flipH="1">
            <a:off x="3345465" y="1649885"/>
            <a:ext cx="1864752" cy="568947"/>
            <a:chOff x="7158630" y="3246614"/>
            <a:chExt cx="1401279" cy="427539"/>
          </a:xfrm>
          <a:solidFill>
            <a:schemeClr val="accent2">
              <a:lumMod val="75000"/>
            </a:schemeClr>
          </a:solidFill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6226C9B-C669-4B61-B13E-4C32D4D013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8630" y="3291048"/>
              <a:ext cx="748367" cy="383105"/>
            </a:xfrm>
            <a:prstGeom prst="line">
              <a:avLst/>
            </a:prstGeom>
            <a:grpFill/>
            <a:ln w="952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B57A67-4C1B-4D61-948B-1649F2DD73F1}"/>
                </a:ext>
              </a:extLst>
            </p:cNvPr>
            <p:cNvCxnSpPr>
              <a:cxnSpLocks/>
              <a:endCxn id="108" idx="6"/>
            </p:cNvCxnSpPr>
            <p:nvPr/>
          </p:nvCxnSpPr>
          <p:spPr>
            <a:xfrm>
              <a:off x="7906997" y="3289976"/>
              <a:ext cx="544912" cy="0"/>
            </a:xfrm>
            <a:prstGeom prst="line">
              <a:avLst/>
            </a:prstGeom>
            <a:grpFill/>
            <a:ln w="952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D35E3B4-E2AC-4DD6-9696-8370ADF50812}"/>
                </a:ext>
              </a:extLst>
            </p:cNvPr>
            <p:cNvSpPr/>
            <p:nvPr/>
          </p:nvSpPr>
          <p:spPr>
            <a:xfrm flipH="1">
              <a:off x="8451909" y="3246614"/>
              <a:ext cx="108000" cy="108000"/>
            </a:xfrm>
            <a:prstGeom prst="ellipse">
              <a:avLst/>
            </a:prstGeom>
            <a:grpFill/>
            <a:ln w="9525">
              <a:solidFill>
                <a:schemeClr val="accent2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96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0A10D55-92B5-469B-B0AA-75EA91D9A2B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28150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9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3544CB-F0B9-4434-B5CC-12F00291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84" y="301752"/>
            <a:ext cx="8980372" cy="660774"/>
          </a:xfrm>
        </p:spPr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09EEA2-55D0-426F-B0FC-F77471B0BBD9}"/>
              </a:ext>
            </a:extLst>
          </p:cNvPr>
          <p:cNvSpPr txBox="1">
            <a:spLocks/>
          </p:cNvSpPr>
          <p:nvPr/>
        </p:nvSpPr>
        <p:spPr>
          <a:xfrm>
            <a:off x="368300" y="1285785"/>
            <a:ext cx="11351296" cy="428643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Geschäftsidee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Designs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Ausblick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84CCE96-990E-40E5-9925-F6252FC60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9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0A10D55-92B5-469B-B0AA-75EA91D9A2B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25717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5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0A10D55-92B5-469B-B0AA-75EA91D9A2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3544CB-F0B9-4434-B5CC-12F00291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84" y="301752"/>
            <a:ext cx="8980372" cy="660774"/>
          </a:xfrm>
        </p:spPr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09EEA2-55D0-426F-B0FC-F77471B0BBD9}"/>
              </a:ext>
            </a:extLst>
          </p:cNvPr>
          <p:cNvSpPr txBox="1">
            <a:spLocks/>
          </p:cNvSpPr>
          <p:nvPr/>
        </p:nvSpPr>
        <p:spPr>
          <a:xfrm>
            <a:off x="368300" y="1285785"/>
            <a:ext cx="11351296" cy="428643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Geschäftsidee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Designs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Ausblick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C20C72-ED3A-49AA-8DE5-FD728A7BB182}"/>
              </a:ext>
            </a:extLst>
          </p:cNvPr>
          <p:cNvSpPr/>
          <p:nvPr/>
        </p:nvSpPr>
        <p:spPr bwMode="auto">
          <a:xfrm>
            <a:off x="1559496" y="2268000"/>
            <a:ext cx="6031497" cy="50405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ooter Placeholder 11">
            <a:extLst>
              <a:ext uri="{FF2B5EF4-FFF2-40B4-BE49-F238E27FC236}">
                <a16:creationId xmlns:a16="http://schemas.microsoft.com/office/drawing/2014/main" id="{4938CC18-7923-4B3A-86C3-11EA4CC9A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25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7EC36F-83F3-437B-BEC8-202112F6B8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1242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3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40444D-099E-4609-989C-6059DDB6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Geschäftsidee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BDA7E0-582D-4F57-9ED3-08EF71B38B61}"/>
              </a:ext>
            </a:extLst>
          </p:cNvPr>
          <p:cNvSpPr txBox="1">
            <a:spLocks/>
          </p:cNvSpPr>
          <p:nvPr/>
        </p:nvSpPr>
        <p:spPr>
          <a:xfrm>
            <a:off x="375384" y="969028"/>
            <a:ext cx="8980372" cy="3303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i="1" dirty="0"/>
              <a:t>Ideenfindung</a:t>
            </a:r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16FA511-A7B1-45AB-8073-00E9B7B0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31DB93B-A4FC-4B29-BB3D-B9477396E8B2}"/>
              </a:ext>
            </a:extLst>
          </p:cNvPr>
          <p:cNvSpPr/>
          <p:nvPr/>
        </p:nvSpPr>
        <p:spPr>
          <a:xfrm>
            <a:off x="5861259" y="2653010"/>
            <a:ext cx="2895086" cy="2895086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0" descr="Rakete">
            <a:extLst>
              <a:ext uri="{FF2B5EF4-FFF2-40B4-BE49-F238E27FC236}">
                <a16:creationId xmlns:a16="http://schemas.microsoft.com/office/drawing/2014/main" id="{DF24F093-E1EA-4297-8C03-3DF414A10C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87021" y="3268570"/>
            <a:ext cx="1636734" cy="163673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83E325A-86FB-4E1E-8259-1DCA09F411D0}"/>
              </a:ext>
            </a:extLst>
          </p:cNvPr>
          <p:cNvSpPr/>
          <p:nvPr/>
        </p:nvSpPr>
        <p:spPr>
          <a:xfrm>
            <a:off x="8817216" y="-210578"/>
            <a:ext cx="3237262" cy="3237262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6" descr="Kundenbewertung">
            <a:extLst>
              <a:ext uri="{FF2B5EF4-FFF2-40B4-BE49-F238E27FC236}">
                <a16:creationId xmlns:a16="http://schemas.microsoft.com/office/drawing/2014/main" id="{9C01A86F-EFA4-4965-BC22-63DFA7099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39759" y="311965"/>
            <a:ext cx="2192176" cy="219217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155D50D-8DEF-4DA8-A729-473B661DC7E0}"/>
              </a:ext>
            </a:extLst>
          </p:cNvPr>
          <p:cNvSpPr/>
          <p:nvPr/>
        </p:nvSpPr>
        <p:spPr>
          <a:xfrm>
            <a:off x="5676006" y="281082"/>
            <a:ext cx="1892558" cy="1892558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2" descr="Lupe">
            <a:extLst>
              <a:ext uri="{FF2B5EF4-FFF2-40B4-BE49-F238E27FC236}">
                <a16:creationId xmlns:a16="http://schemas.microsoft.com/office/drawing/2014/main" id="{58987F85-6BB9-40BC-A32E-57F3EE55B0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15573" y="655142"/>
            <a:ext cx="984444" cy="98444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21138BF-DF95-4332-A4DE-6D1F2988E6A1}"/>
              </a:ext>
            </a:extLst>
          </p:cNvPr>
          <p:cNvSpPr/>
          <p:nvPr/>
        </p:nvSpPr>
        <p:spPr>
          <a:xfrm>
            <a:off x="2193703" y="4615441"/>
            <a:ext cx="3288785" cy="3288785"/>
          </a:xfrm>
          <a:prstGeom prst="ellipse">
            <a:avLst/>
          </a:prstGeom>
          <a:solidFill>
            <a:schemeClr val="accent2"/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20" descr="Gebäude">
            <a:extLst>
              <a:ext uri="{FF2B5EF4-FFF2-40B4-BE49-F238E27FC236}">
                <a16:creationId xmlns:a16="http://schemas.microsoft.com/office/drawing/2014/main" id="{131C2BA5-E3FE-48CA-BDE6-42976F93F6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02232" y="5336231"/>
            <a:ext cx="1479394" cy="147939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BF7D03C-286B-4D09-921B-E225D8081D58}"/>
              </a:ext>
            </a:extLst>
          </p:cNvPr>
          <p:cNvSpPr/>
          <p:nvPr/>
        </p:nvSpPr>
        <p:spPr>
          <a:xfrm>
            <a:off x="-367261" y="4337552"/>
            <a:ext cx="1997357" cy="1997357"/>
          </a:xfrm>
          <a:prstGeom prst="ellipse">
            <a:avLst/>
          </a:prstGeom>
          <a:solidFill>
            <a:schemeClr val="accent2"/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8" descr="Kopf mit Zahnrädern">
            <a:extLst>
              <a:ext uri="{FF2B5EF4-FFF2-40B4-BE49-F238E27FC236}">
                <a16:creationId xmlns:a16="http://schemas.microsoft.com/office/drawing/2014/main" id="{8E6ADE5F-08B4-40B3-B964-20920358A8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9117" y="4772228"/>
            <a:ext cx="1072208" cy="1072208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F790019-7CC3-4591-94C2-C7FD8E00E076}"/>
              </a:ext>
            </a:extLst>
          </p:cNvPr>
          <p:cNvSpPr/>
          <p:nvPr/>
        </p:nvSpPr>
        <p:spPr>
          <a:xfrm>
            <a:off x="8942672" y="4037366"/>
            <a:ext cx="3785615" cy="3785615"/>
          </a:xfrm>
          <a:prstGeom prst="ellipse">
            <a:avLst/>
          </a:prstGeom>
          <a:solidFill>
            <a:schemeClr val="accent2"/>
          </a:solidFill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14" descr="Fragen">
            <a:extLst>
              <a:ext uri="{FF2B5EF4-FFF2-40B4-BE49-F238E27FC236}">
                <a16:creationId xmlns:a16="http://schemas.microsoft.com/office/drawing/2014/main" id="{DB3A24DF-17BC-4901-B7AA-A15FD0603F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74135" y="4813202"/>
            <a:ext cx="1751874" cy="17518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8DCF6C-06D8-48FB-A448-DA0CDE74A9F3}"/>
              </a:ext>
            </a:extLst>
          </p:cNvPr>
          <p:cNvSpPr/>
          <p:nvPr/>
        </p:nvSpPr>
        <p:spPr>
          <a:xfrm>
            <a:off x="787399" y="1692243"/>
            <a:ext cx="2120901" cy="75082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Problemstellung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166F68-2A5E-49AD-B274-A071BC5455C0}"/>
              </a:ext>
            </a:extLst>
          </p:cNvPr>
          <p:cNvSpPr/>
          <p:nvPr/>
        </p:nvSpPr>
        <p:spPr>
          <a:xfrm>
            <a:off x="3132592" y="3404211"/>
            <a:ext cx="2120901" cy="75082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de-DE" b="1" dirty="0">
                <a:solidFill>
                  <a:schemeClr val="tx1"/>
                </a:solidFill>
              </a:rPr>
              <a:t>Stakeholder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12FB58-8905-453E-B307-185977C13F54}"/>
              </a:ext>
            </a:extLst>
          </p:cNvPr>
          <p:cNvSpPr/>
          <p:nvPr/>
        </p:nvSpPr>
        <p:spPr>
          <a:xfrm>
            <a:off x="3516066" y="2251392"/>
            <a:ext cx="2120901" cy="750827"/>
          </a:xfrm>
          <a:prstGeom prst="rect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Potential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E0A6ED-6910-4424-AA03-3D24B3EF3BFB}"/>
              </a:ext>
            </a:extLst>
          </p:cNvPr>
          <p:cNvSpPr/>
          <p:nvPr/>
        </p:nvSpPr>
        <p:spPr>
          <a:xfrm>
            <a:off x="517474" y="2895116"/>
            <a:ext cx="2120901" cy="750827"/>
          </a:xfrm>
          <a:prstGeom prst="rect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ctr"/>
          <a:lstStyle/>
          <a:p>
            <a:pPr algn="ctr"/>
            <a:r>
              <a:rPr lang="de-DE" b="1" dirty="0">
                <a:solidFill>
                  <a:schemeClr val="bg1"/>
                </a:solidFill>
              </a:rPr>
              <a:t>Umsetzbarkeit</a:t>
            </a:r>
          </a:p>
        </p:txBody>
      </p:sp>
    </p:spTree>
    <p:extLst>
      <p:ext uri="{BB962C8B-B14F-4D97-AF65-F5344CB8AC3E}">
        <p14:creationId xmlns:p14="http://schemas.microsoft.com/office/powerpoint/2010/main" val="2866256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155F166-82F8-4599-A6B5-280266CE137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111690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9" name="think-cell Slide" r:id="rId34" imgW="395" imgH="396" progId="TCLayout.ActiveDocument.1">
                  <p:embed/>
                </p:oleObj>
              </mc:Choice>
              <mc:Fallback>
                <p:oleObj name="think-cell Slide" r:id="rId3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918F33C8-B120-4126-82C8-80EA03932DD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de-DE" sz="1400" b="1" dirty="0">
              <a:latin typeface="Gill Sans MT" panose="020B0502020104020203" pitchFamily="34" charset="0"/>
              <a:sym typeface="Gill Sans MT" panose="020B05020201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23BF03-4C45-4E9D-9D2C-443AF300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Geschäftsidee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13DC641-E729-43C2-871F-AF0C0D978E66}"/>
              </a:ext>
            </a:extLst>
          </p:cNvPr>
          <p:cNvSpPr txBox="1">
            <a:spLocks/>
          </p:cNvSpPr>
          <p:nvPr/>
        </p:nvSpPr>
        <p:spPr>
          <a:xfrm>
            <a:off x="375383" y="969027"/>
            <a:ext cx="11439850" cy="64704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i="1" cap="none" dirty="0">
                <a:solidFill>
                  <a:schemeClr val="tx1"/>
                </a:solidFill>
              </a:rPr>
              <a:t>Das duale Studium ist ein wachsender Markt: Über die letzten 12 Jahre ist die Anzahl dual Studierender um 146% gestiegen.</a:t>
            </a:r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7F1E49F6-9ED8-47A5-9552-E88A6518A1F2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398637862"/>
              </p:ext>
            </p:extLst>
          </p:nvPr>
        </p:nvGraphicFramePr>
        <p:xfrm>
          <a:off x="444500" y="1662113"/>
          <a:ext cx="10701338" cy="4398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A3B67EE-8962-44BF-ABED-3F7FABEB796D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1250950" y="4325938"/>
            <a:ext cx="6502400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E2B9D5A-9D71-409C-BE1A-2ED538E4AAE2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8288338" y="4325938"/>
            <a:ext cx="3122613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8399B17-9BE8-484E-B20A-CD6DCAA90F9F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10920413" y="1917700"/>
            <a:ext cx="490538" cy="0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14B0DD2-9861-42EF-A5F5-F05FEA6AF140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 flipV="1">
            <a:off x="11368088" y="1914525"/>
            <a:ext cx="0" cy="2414588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CEFEF6E-F4CA-41ED-90ED-2D4B1B97804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2357438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155F294F-434B-47C6-998D-902BC996AB80}" type="datetime'''2''''''''''''''''''0''''0''''6'''''">
              <a:rPr lang="de-DE" altLang="en-US" sz="1400" smtClean="0">
                <a:solidFill>
                  <a:schemeClr val="tx1"/>
                </a:solidFill>
              </a:rPr>
              <a:pPr/>
              <a:t>2006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E5EBE0-B1BB-4D91-B947-5F26410B30DB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746125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03D0DD9F-E045-44DE-BA02-CE1CE9A2ED3A}" type="datetime'''''''''''''''''''''''''''''''''''''2''00''4'''">
              <a:rPr lang="de-DE" altLang="en-US" sz="1400" smtClean="0">
                <a:solidFill>
                  <a:schemeClr val="tx1"/>
                </a:solidFill>
              </a:rPr>
              <a:pPr/>
              <a:t>2004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B71FBC-2099-4712-8159-5820DE4C17D2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1550988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6F91D2E4-576B-41B8-BAA5-9E88FA032FDE}" type="datetime'2''''0''''''''''''''0''''''''''''''5'''''''''''''''''''''''''">
              <a:rPr lang="de-DE" altLang="en-US" sz="1400" smtClean="0">
                <a:solidFill>
                  <a:schemeClr val="tx1"/>
                </a:solidFill>
              </a:rPr>
              <a:pPr/>
              <a:t>2005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459969-C7A2-4FAF-8A6D-087EE854F3D3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3162300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5302E330-B927-4F7D-B7F4-EEBE94EF5E77}" type="datetime'''''''20''''''0''''''''''''''''''''''7'''''''''''''''''''''">
              <a:rPr lang="de-DE" altLang="en-US" sz="1400" smtClean="0">
                <a:solidFill>
                  <a:schemeClr val="tx1"/>
                </a:solidFill>
              </a:rPr>
              <a:pPr/>
              <a:t>2007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D5C4B-D9AB-4223-A718-B2264EFD1C35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3968750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42DAA00A-16E0-4E43-A2AB-4B0A1F5F9C38}" type="datetime'''''2''''''0''''''''0''''''''''''''''''''8'''''''''''''''''''">
              <a:rPr lang="de-DE" altLang="en-US" sz="1400" smtClean="0">
                <a:solidFill>
                  <a:schemeClr val="tx1"/>
                </a:solidFill>
              </a:rPr>
              <a:pPr/>
              <a:t>2008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864FC7-7234-4AD3-AA26-FC483C17A7EA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4775200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B84F6A12-3CC0-44F6-BA3E-0583FCBC4424}" type="datetime'''''''''''''''20''''''''''''''''09'''''''''''''''">
              <a:rPr lang="de-DE" altLang="en-US" sz="1400" smtClean="0">
                <a:solidFill>
                  <a:schemeClr val="tx1"/>
                </a:solidFill>
              </a:rPr>
              <a:pPr/>
              <a:t>2009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EB9A9D-C1D2-48A3-B0EA-C2D2FB84E593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5580063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90463DA3-3EEB-4FE2-9380-30169013F7D0}" type="datetime'''''2''''''0''''''''''''''''''''''''''''''''''''''1''''0'''''">
              <a:rPr lang="de-DE" altLang="en-US" sz="1400" smtClean="0">
                <a:solidFill>
                  <a:schemeClr val="tx1"/>
                </a:solidFill>
              </a:rPr>
              <a:pPr/>
              <a:t>2010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 useBgFill="1">
        <p:nvSpPr>
          <p:cNvPr id="165" name="Rectangle 164">
            <a:extLst>
              <a:ext uri="{FF2B5EF4-FFF2-40B4-BE49-F238E27FC236}">
                <a16:creationId xmlns:a16="http://schemas.microsoft.com/office/drawing/2014/main" id="{A202BC87-CBE7-42CB-AE8C-C04E7462F225}"/>
              </a:ext>
            </a:extLst>
          </p:cNvPr>
          <p:cNvSpPr/>
          <p:nvPr>
            <p:custDataLst>
              <p:tags r:id="rId16"/>
            </p:custDataLst>
          </p:nvPr>
        </p:nvSpPr>
        <p:spPr bwMode="gray">
          <a:xfrm>
            <a:off x="7748588" y="5719763"/>
            <a:ext cx="446088" cy="192088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400" tIns="0" rIns="25400" bIns="0" numCol="1" spcCol="0" rtlCol="0" anchor="b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D7004F7E-B8FB-450E-A5F0-D3CEF30BEE5B}" type="datetime'''''''''1''.''014'''''''''''''''''''''''''''''''''''''">
              <a:rPr lang="de-DE" altLang="en-US" sz="1400" smtClean="0">
                <a:solidFill>
                  <a:schemeClr val="tx1"/>
                </a:solidFill>
                <a:sym typeface="+mn-lt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1.014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F08A7D-E395-4C66-AEAF-48C2B820898B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6386513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91CA9596-B6C2-4261-A65A-EA0D56904EDE}" type="datetime'''''''''''''''''''''''''''''''''''''''20''''''''''1''''''''1'">
              <a:rPr lang="de-DE" altLang="en-US" sz="1400" smtClean="0">
                <a:solidFill>
                  <a:schemeClr val="tx1"/>
                </a:solidFill>
              </a:rPr>
              <a:pPr/>
              <a:t>2011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2BF025F-8BBE-4284-A09F-4C27C252380F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7192963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B31F4698-531D-496D-BB10-60C14DBBB6B8}" type="datetime'''''2''0''''1''''''''''''''''''''''''''''''''''2'">
              <a:rPr lang="de-DE" altLang="en-US" sz="1400" smtClean="0">
                <a:solidFill>
                  <a:schemeClr val="tx1"/>
                </a:solidFill>
              </a:rPr>
              <a:pPr/>
              <a:t>2012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DE362B-5546-4D65-B66C-D790AD1D3842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7997825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DBCFA70F-65C0-45E0-9BE1-1DB20372ADEA}" type="datetime'''''''''''''2''''''''0''''''''''''1''3'''">
              <a:rPr lang="de-DE" altLang="en-US" sz="1400" smtClean="0">
                <a:solidFill>
                  <a:schemeClr val="tx1"/>
                </a:solidFill>
              </a:rPr>
              <a:pPr/>
              <a:t>2013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94B5C5-60D0-4F98-8429-AC558EAE403E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8804275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5AE3288B-01BB-47DF-9294-F013164BA549}" type="datetime'''''''''''''''''''2''''0''''''''''''14'''''''''''''''''">
              <a:rPr lang="de-DE" altLang="en-US" sz="1400" smtClean="0">
                <a:solidFill>
                  <a:schemeClr val="tx1"/>
                </a:solidFill>
              </a:rPr>
              <a:pPr/>
              <a:t>2014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C9F37A-F207-478B-9549-D10D3C0744C9}"/>
              </a:ext>
            </a:extLst>
          </p:cNvPr>
          <p:cNvSpPr/>
          <p:nvPr>
            <p:custDataLst>
              <p:tags r:id="rId21"/>
            </p:custDataLst>
          </p:nvPr>
        </p:nvSpPr>
        <p:spPr bwMode="auto">
          <a:xfrm>
            <a:off x="9609138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92AD2AEE-D57D-4A38-B1F0-2D78C5137A94}" type="datetime'''''2''0''''''''1''''5'''''''''''''''''''''''''''''''''''">
              <a:rPr lang="de-DE" altLang="en-US" sz="1400" smtClean="0">
                <a:solidFill>
                  <a:schemeClr val="tx1"/>
                </a:solidFill>
              </a:rPr>
              <a:pPr/>
              <a:t>2015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28B507-D125-4F63-805C-89A7D337C213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10415588" y="6037263"/>
            <a:ext cx="368300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EAF9C799-BAF4-4D57-9A9D-AA687276C1BF}" type="datetime'''''''2''''0''''''''''''''''''''''''''1''6'">
              <a:rPr lang="de-DE" altLang="en-US" sz="1400" smtClean="0">
                <a:solidFill>
                  <a:schemeClr val="tx1"/>
                </a:solidFill>
              </a:rPr>
              <a:pPr/>
              <a:t>2016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 useBgFill="1">
        <p:nvSpPr>
          <p:cNvPr id="166" name="Rectangle 165">
            <a:extLst>
              <a:ext uri="{FF2B5EF4-FFF2-40B4-BE49-F238E27FC236}">
                <a16:creationId xmlns:a16="http://schemas.microsoft.com/office/drawing/2014/main" id="{B516CE43-3D40-4F8D-9DFC-04277320B879}"/>
              </a:ext>
            </a:extLst>
          </p:cNvPr>
          <p:cNvSpPr/>
          <p:nvPr>
            <p:custDataLst>
              <p:tags r:id="rId23"/>
            </p:custDataLst>
          </p:nvPr>
        </p:nvSpPr>
        <p:spPr bwMode="gray">
          <a:xfrm>
            <a:off x="8553450" y="5700713"/>
            <a:ext cx="446088" cy="192088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400" tIns="0" rIns="25400" bIns="0" numCol="1" spcCol="0" rtlCol="0" anchor="b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F1774594-1B8C-4551-AEDC-77595D3391F2}" type="datetime'''1''''''''''''.5''''''''''''''''0''''5'''''''''''''''''''">
              <a:rPr lang="de-DE" altLang="en-US" sz="1400" smtClean="0">
                <a:solidFill>
                  <a:schemeClr val="tx1"/>
                </a:solidFill>
                <a:sym typeface="+mn-lt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1.505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5F142133-E242-4795-9E56-97E3EE2A4913}"/>
              </a:ext>
            </a:extLst>
          </p:cNvPr>
          <p:cNvSpPr/>
          <p:nvPr>
            <p:custDataLst>
              <p:tags r:id="rId24"/>
            </p:custDataLst>
          </p:nvPr>
        </p:nvSpPr>
        <p:spPr bwMode="gray">
          <a:xfrm>
            <a:off x="9359900" y="5699125"/>
            <a:ext cx="446088" cy="192088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400" tIns="0" rIns="25400" bIns="0" numCol="1" spcCol="0" rtlCol="0" anchor="b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6B76F482-64F9-4459-99A9-3ACBFB699D25}" type="datetime'''1''''''.''''''5''''''''''''''5''''3'''''''''''''''''">
              <a:rPr lang="de-DE" altLang="en-US" sz="1400" smtClean="0">
                <a:solidFill>
                  <a:schemeClr val="tx1"/>
                </a:solidFill>
                <a:sym typeface="+mn-lt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1.553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5FE48233-9310-4472-ACA5-DC45B142A067}"/>
              </a:ext>
            </a:extLst>
          </p:cNvPr>
          <p:cNvSpPr/>
          <p:nvPr>
            <p:custDataLst>
              <p:tags r:id="rId25"/>
            </p:custDataLst>
          </p:nvPr>
        </p:nvSpPr>
        <p:spPr bwMode="gray">
          <a:xfrm>
            <a:off x="10164763" y="5697538"/>
            <a:ext cx="446088" cy="192088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400" tIns="0" rIns="25400" bIns="0" numCol="1" spcCol="0" rtlCol="0" anchor="b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70BDB010-F1E0-482D-9DCB-B75EB5239C25}" type="datetime'1.''5''''''''9''''''''2'''">
              <a:rPr lang="de-DE" altLang="en-US" sz="1400" smtClean="0">
                <a:solidFill>
                  <a:schemeClr val="tx1"/>
                </a:solidFill>
                <a:sym typeface="+mn-lt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1.592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F1B399EB-61C0-410B-8A63-7C0BC7E32D9C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10995025" y="3013075"/>
            <a:ext cx="746125" cy="301625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fld id="{E7122423-9D5A-49B9-8E26-B2AA1433BA32}" type="datetime'''''''''''+''1''''''''''''''''''''4''''6%'''">
              <a:rPr lang="de-DE" altLang="en-US" sz="1400" b="1" smtClean="0">
                <a:solidFill>
                  <a:schemeClr val="tx1"/>
                </a:solidFill>
              </a:rPr>
              <a:pPr/>
              <a:t>+146%</a:t>
            </a:fld>
            <a:endParaRPr lang="de-DE" sz="1400" b="1">
              <a:solidFill>
                <a:schemeClr val="tx1"/>
              </a:solidFill>
              <a:sym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B06829-D6D0-4381-BA70-423D0D924F05}"/>
              </a:ext>
            </a:extLst>
          </p:cNvPr>
          <p:cNvSpPr/>
          <p:nvPr>
            <p:custDataLst>
              <p:tags r:id="rId27"/>
            </p:custDataLst>
          </p:nvPr>
        </p:nvSpPr>
        <p:spPr bwMode="auto">
          <a:xfrm>
            <a:off x="598488" y="2058988"/>
            <a:ext cx="250825" cy="187325"/>
          </a:xfrm>
          <a:prstGeom prst="rect">
            <a:avLst/>
          </a:prstGeom>
          <a:solidFill>
            <a:srgbClr val="DDDDD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CC44D6-DA73-4B65-80CD-B7F67AD07499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598488" y="1795463"/>
            <a:ext cx="250825" cy="187325"/>
          </a:xfrm>
          <a:prstGeom prst="rect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F4FD406-968E-417B-A14F-DBF5C38E6D15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598488" y="2322513"/>
            <a:ext cx="250825" cy="187325"/>
          </a:xfrm>
          <a:prstGeom prst="rect">
            <a:avLst/>
          </a:prstGeom>
          <a:solidFill>
            <a:srgbClr val="B2B2B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894A0A-F149-4FDC-BFF6-E94EFBB329C4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900113" y="1790700"/>
            <a:ext cx="1973263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9B313441-8DE6-4E97-994F-A05130180A70}" type="datetime'An''zahl duale''''r'''''' ''''''''S''''''tud''ien''gän''ge'">
              <a:rPr lang="de-DE" altLang="en-US" sz="1400" smtClean="0">
                <a:solidFill>
                  <a:schemeClr val="tx1"/>
                </a:solidFill>
              </a:rPr>
              <a:pPr/>
              <a:t>Anzahl dualer Studiengänge</a:t>
            </a:fld>
            <a:endParaRPr lang="de-DE" sz="1400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F60378-A807-4224-A23A-07EFA9C29D24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900113" y="2054225"/>
            <a:ext cx="1722438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fld id="{1DEF68DC-FBB4-4DE4-BDE9-B479897B649C}" type="datetime'''Bet''''''ei''lig''''te ''U''n''''terne''''h''''m''''en'''">
              <a:rPr lang="de-DE" altLang="en-US" sz="1400" smtClean="0">
                <a:solidFill>
                  <a:schemeClr val="tx1"/>
                </a:solidFill>
              </a:rPr>
              <a:pPr/>
              <a:t>Beteiligte Unternehmen</a:t>
            </a:fld>
            <a:endParaRPr lang="de-DE" sz="1400">
              <a:solidFill>
                <a:schemeClr val="tx1"/>
              </a:solidFill>
              <a:sym typeface="+mn-lt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3DDBD83-0856-4C43-94DE-4B521E96547C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900113" y="2317750"/>
            <a:ext cx="1812925" cy="212725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altLang="en-US" sz="1400" dirty="0">
                <a:solidFill>
                  <a:schemeClr val="tx1"/>
                </a:solidFill>
              </a:rPr>
              <a:t>Anzahl dual </a:t>
            </a:r>
            <a:fld id="{8E53A4F0-E52F-410F-8304-107E6D8B37B9}" type="datetime'S''t''''''''''ud''''ie''''''''''''''ren''''''d''''''''''''e'">
              <a:rPr lang="de-DE" altLang="en-US" sz="1400" smtClean="0">
                <a:solidFill>
                  <a:schemeClr val="tx1"/>
                </a:solidFill>
              </a:rPr>
              <a:pPr/>
              <a:t>Studierende</a:t>
            </a:fld>
            <a:r>
              <a:rPr lang="de-DE" altLang="en-US" sz="1400" dirty="0" err="1">
                <a:solidFill>
                  <a:schemeClr val="tx1"/>
                </a:solidFill>
              </a:rPr>
              <a:t>r</a:t>
            </a:r>
            <a:endParaRPr lang="de-DE" sz="1400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179" name="Footer Placeholder 11">
            <a:extLst>
              <a:ext uri="{FF2B5EF4-FFF2-40B4-BE49-F238E27FC236}">
                <a16:creationId xmlns:a16="http://schemas.microsoft.com/office/drawing/2014/main" id="{83DE9684-B847-46BC-A2C5-168FED34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A44A5A3-BF97-405B-922D-7AA4BCBBB460}"/>
              </a:ext>
            </a:extLst>
          </p:cNvPr>
          <p:cNvSpPr/>
          <p:nvPr/>
        </p:nvSpPr>
        <p:spPr>
          <a:xfrm>
            <a:off x="375384" y="6286500"/>
            <a:ext cx="161454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900" b="1" dirty="0">
                <a:solidFill>
                  <a:srgbClr val="555555"/>
                </a:solidFill>
                <a:latin typeface="Arial" pitchFamily="34" charset="0"/>
              </a:rPr>
              <a:t>Quelle(n): </a:t>
            </a:r>
            <a:r>
              <a:rPr lang="it-IT" sz="900" dirty="0">
                <a:solidFill>
                  <a:srgbClr val="555555"/>
                </a:solidFill>
                <a:latin typeface="Arial" pitchFamily="34" charset="0"/>
              </a:rPr>
              <a:t>BIBB; </a:t>
            </a:r>
            <a:r>
              <a:rPr lang="it-IT" sz="900" dirty="0">
                <a:solidFill>
                  <a:srgbClr val="555555"/>
                </a:solidFill>
                <a:latin typeface="Arial" pitchFamily="34" charset="0"/>
                <a:hlinkClick r:id="rId37"/>
              </a:rPr>
              <a:t>ID 156968</a:t>
            </a:r>
          </a:p>
        </p:txBody>
      </p:sp>
    </p:spTree>
    <p:extLst>
      <p:ext uri="{BB962C8B-B14F-4D97-AF65-F5344CB8AC3E}">
        <p14:creationId xmlns:p14="http://schemas.microsoft.com/office/powerpoint/2010/main" val="324211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7EC36F-83F3-437B-BEC8-202112F6B8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3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7EC36F-83F3-437B-BEC8-202112F6B8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40444D-099E-4609-989C-6059DDB6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Geschäftsidee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9BDA7E0-582D-4F57-9ED3-08EF71B38B61}"/>
              </a:ext>
            </a:extLst>
          </p:cNvPr>
          <p:cNvSpPr txBox="1">
            <a:spLocks/>
          </p:cNvSpPr>
          <p:nvPr/>
        </p:nvSpPr>
        <p:spPr>
          <a:xfrm>
            <a:off x="375383" y="969028"/>
            <a:ext cx="11439850" cy="66077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i="1" cap="none" dirty="0"/>
              <a:t>Dual </a:t>
            </a:r>
            <a:r>
              <a:rPr lang="en-US" sz="2000" b="0" i="1" cap="none" dirty="0"/>
              <a:t>study</a:t>
            </a:r>
            <a:r>
              <a:rPr lang="de-DE" sz="2000" b="0" i="1" cap="none" dirty="0"/>
              <a:t> fit unterstützt Studenten an verschiedenen Punkten auf dem Weg zum dualen Studium.</a:t>
            </a:r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16FA511-A7B1-45AB-8073-00E9B7B0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D0B27D6-0E3F-4F1E-850D-BF9B0DAB1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982" y="3587916"/>
            <a:ext cx="2298036" cy="73626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42B314C-9374-457B-986F-B86A0AC0A61C}"/>
              </a:ext>
            </a:extLst>
          </p:cNvPr>
          <p:cNvGrpSpPr/>
          <p:nvPr/>
        </p:nvGrpSpPr>
        <p:grpSpPr>
          <a:xfrm>
            <a:off x="1554480" y="3210494"/>
            <a:ext cx="3420799" cy="1491109"/>
            <a:chOff x="1554480" y="3149724"/>
            <a:chExt cx="3420799" cy="1491109"/>
          </a:xfrm>
        </p:grpSpPr>
        <p:sp>
          <p:nvSpPr>
            <p:cNvPr id="23" name="AutoShape 7">
              <a:extLst>
                <a:ext uri="{FF2B5EF4-FFF2-40B4-BE49-F238E27FC236}">
                  <a16:creationId xmlns:a16="http://schemas.microsoft.com/office/drawing/2014/main" id="{09C4708E-E894-40ED-BD9F-E74D6F54F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485" y="3251200"/>
              <a:ext cx="2880000" cy="1389633"/>
            </a:xfrm>
            <a:prstGeom prst="homePlate">
              <a:avLst>
                <a:gd name="adj" fmla="val 12663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sz="140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/>
                <a:t>Hilfe bei Auswahl des Studiengangs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400"/>
                <a:t>Fragebogen zur Entscheidungsfindung</a:t>
              </a:r>
              <a:endParaRPr lang="en-US" sz="14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BA88460-4056-4A96-BD15-1C0EFD14A3F0}"/>
                </a:ext>
              </a:extLst>
            </p:cNvPr>
            <p:cNvSpPr/>
            <p:nvPr/>
          </p:nvSpPr>
          <p:spPr>
            <a:xfrm>
              <a:off x="1625485" y="3251200"/>
              <a:ext cx="2880000" cy="3238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/>
                <a:t>Dual Study Allocator</a:t>
              </a: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6FB40F5A-C935-487F-A3D5-90A700F5A963}"/>
                </a:ext>
              </a:extLst>
            </p:cNvPr>
            <p:cNvSpPr/>
            <p:nvPr/>
          </p:nvSpPr>
          <p:spPr>
            <a:xfrm rot="10800000">
              <a:off x="4204223" y="3149724"/>
              <a:ext cx="771056" cy="102670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221AEA-778D-4639-B33F-78F172583CC7}"/>
                </a:ext>
              </a:extLst>
            </p:cNvPr>
            <p:cNvCxnSpPr>
              <a:cxnSpLocks/>
            </p:cNvCxnSpPr>
            <p:nvPr/>
          </p:nvCxnSpPr>
          <p:spPr>
            <a:xfrm>
              <a:off x="1554480" y="3587916"/>
              <a:ext cx="2841837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C4C9E5-4C5C-4D08-A83D-D6820D423149}"/>
              </a:ext>
            </a:extLst>
          </p:cNvPr>
          <p:cNvGrpSpPr/>
          <p:nvPr/>
        </p:nvGrpSpPr>
        <p:grpSpPr>
          <a:xfrm>
            <a:off x="7203600" y="3180189"/>
            <a:ext cx="3362915" cy="1551719"/>
            <a:chOff x="7203600" y="3089115"/>
            <a:chExt cx="3362915" cy="1551719"/>
          </a:xfrm>
        </p:grpSpPr>
        <p:sp>
          <p:nvSpPr>
            <p:cNvPr id="24" name="AutoShape 8">
              <a:extLst>
                <a:ext uri="{FF2B5EF4-FFF2-40B4-BE49-F238E27FC236}">
                  <a16:creationId xmlns:a16="http://schemas.microsoft.com/office/drawing/2014/main" id="{AD3F6A9C-55D1-4FE1-B252-815C93EB4CF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686515" y="3251200"/>
              <a:ext cx="2880000" cy="1389634"/>
            </a:xfrm>
            <a:prstGeom prst="homePlate">
              <a:avLst>
                <a:gd name="adj" fmla="val 12663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lIns="72000" tIns="72000" rIns="72000" bIns="72000" anchor="t"/>
            <a:lstStyle/>
            <a:p>
              <a:pPr marL="228600" indent="-114300" algn="l" eaLnBrk="0" hangingPunct="0">
                <a:buClr>
                  <a:schemeClr val="folHlink"/>
                </a:buClr>
              </a:pPr>
              <a:endParaRPr lang="de-DE" sz="1400" b="1" dirty="0"/>
            </a:p>
            <a:p>
              <a:pPr marL="228600" indent="-114300" algn="l" eaLnBrk="0" hangingPunct="0">
                <a:buClr>
                  <a:schemeClr val="folHlink"/>
                </a:buClr>
              </a:pPr>
              <a:endParaRPr lang="de-DE" sz="1400" b="1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/>
                <a:t>Vergleich der Studienschwerpunkte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/>
                <a:t>Hochschulübersicht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BD8C06-1041-461A-A3CC-16E59B55A8A8}"/>
                </a:ext>
              </a:extLst>
            </p:cNvPr>
            <p:cNvSpPr/>
            <p:nvPr/>
          </p:nvSpPr>
          <p:spPr>
            <a:xfrm>
              <a:off x="7686515" y="3251200"/>
              <a:ext cx="2880000" cy="3238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tlCol="0" anchor="ctr"/>
            <a:lstStyle/>
            <a:p>
              <a:r>
                <a:rPr lang="de-DE" sz="1400" b="1" dirty="0"/>
                <a:t>Studiengangsübersicht</a:t>
              </a: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7FADED58-A270-4F19-996E-CE915C6DAA49}"/>
                </a:ext>
              </a:extLst>
            </p:cNvPr>
            <p:cNvSpPr/>
            <p:nvPr/>
          </p:nvSpPr>
          <p:spPr>
            <a:xfrm rot="10440000">
              <a:off x="7203600" y="3089115"/>
              <a:ext cx="771056" cy="102670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D946EB9-AC5C-443A-9780-C2A39B1D1560}"/>
                </a:ext>
              </a:extLst>
            </p:cNvPr>
            <p:cNvCxnSpPr>
              <a:cxnSpLocks/>
            </p:cNvCxnSpPr>
            <p:nvPr/>
          </p:nvCxnSpPr>
          <p:spPr>
            <a:xfrm>
              <a:off x="7724678" y="3587916"/>
              <a:ext cx="2841837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1727C7-40BA-4256-8953-51FFCED8A1EC}"/>
              </a:ext>
            </a:extLst>
          </p:cNvPr>
          <p:cNvGrpSpPr/>
          <p:nvPr/>
        </p:nvGrpSpPr>
        <p:grpSpPr>
          <a:xfrm>
            <a:off x="4617413" y="1773870"/>
            <a:ext cx="2957175" cy="1440001"/>
            <a:chOff x="4631953" y="1682796"/>
            <a:chExt cx="2957175" cy="1440001"/>
          </a:xfrm>
        </p:grpSpPr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C28BE157-6D0E-4427-BA2A-62152B6A65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 flipV="1">
              <a:off x="5376000" y="962797"/>
              <a:ext cx="1440000" cy="2880000"/>
            </a:xfrm>
            <a:prstGeom prst="homePlate">
              <a:avLst>
                <a:gd name="adj" fmla="val 2500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rot="10800000" vert="eaVert" lIns="72000" tIns="72000" rIns="72000" bIns="72000" anchor="ctr"/>
            <a:lstStyle/>
            <a:p>
              <a:pPr marL="114300" indent="-114300" eaLnBrk="0" hangingPunct="0">
                <a:buClr>
                  <a:schemeClr val="folHlink"/>
                </a:buClr>
              </a:pPr>
              <a:endParaRPr lang="de-DE" sz="1400" b="1" dirty="0"/>
            </a:p>
            <a:p>
              <a:pPr marL="114300" indent="-114300" eaLnBrk="0" hangingPunct="0">
                <a:buClr>
                  <a:schemeClr val="folHlink"/>
                </a:buClr>
              </a:pPr>
              <a:r>
                <a:rPr lang="de-DE" sz="1400" b="1" dirty="0"/>
                <a:t>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/>
                <a:t>Übersicht der möglichen Studiengänge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/>
                <a:t>Vergleich der Vertragskonditionen</a:t>
              </a:r>
            </a:p>
            <a:p>
              <a:pPr algn="l" eaLnBrk="0" hangingPunct="0">
                <a:buClr>
                  <a:schemeClr val="bg1"/>
                </a:buClr>
              </a:pPr>
              <a:endParaRPr lang="de-DE" sz="14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8F39EE-F5A1-4B57-B58C-4497E293832B}"/>
                </a:ext>
              </a:extLst>
            </p:cNvPr>
            <p:cNvSpPr/>
            <p:nvPr/>
          </p:nvSpPr>
          <p:spPr>
            <a:xfrm>
              <a:off x="4656000" y="1682796"/>
              <a:ext cx="2880000" cy="3238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b="1" dirty="0"/>
                <a:t>Unternehmensübersicht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7067729-9CFF-45DA-9742-A198337A8AFA}"/>
                </a:ext>
              </a:extLst>
            </p:cNvPr>
            <p:cNvCxnSpPr>
              <a:cxnSpLocks/>
            </p:cNvCxnSpPr>
            <p:nvPr/>
          </p:nvCxnSpPr>
          <p:spPr>
            <a:xfrm>
              <a:off x="4631953" y="2006646"/>
              <a:ext cx="295717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E02A981-A3DB-457D-A4C7-E77C4A6F8CA3}"/>
              </a:ext>
            </a:extLst>
          </p:cNvPr>
          <p:cNvGrpSpPr/>
          <p:nvPr/>
        </p:nvGrpSpPr>
        <p:grpSpPr>
          <a:xfrm>
            <a:off x="4617413" y="4793680"/>
            <a:ext cx="2957175" cy="1440000"/>
            <a:chOff x="4631953" y="4702606"/>
            <a:chExt cx="2957175" cy="1440000"/>
          </a:xfrm>
        </p:grpSpPr>
        <p:sp>
          <p:nvSpPr>
            <p:cNvPr id="20" name="AutoShape 4">
              <a:extLst>
                <a:ext uri="{FF2B5EF4-FFF2-40B4-BE49-F238E27FC236}">
                  <a16:creationId xmlns:a16="http://schemas.microsoft.com/office/drawing/2014/main" id="{094B5B36-C1BA-430D-8BB9-E52FE37940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5376000" y="3982606"/>
              <a:ext cx="1440000" cy="2880000"/>
            </a:xfrm>
            <a:prstGeom prst="homePlate">
              <a:avLst>
                <a:gd name="adj" fmla="val 2500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rot="10800000" vert="eaVert" lIns="72000" tIns="72000" rIns="72000" bIns="72000" anchor="t"/>
            <a:lstStyle/>
            <a:p>
              <a:endParaRPr lang="de-DE" sz="1400" b="1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/>
                <a:t>Templates für Bewerbungsunterlagen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4417209-CA39-4098-BB2C-056712243274}"/>
                </a:ext>
              </a:extLst>
            </p:cNvPr>
            <p:cNvSpPr/>
            <p:nvPr/>
          </p:nvSpPr>
          <p:spPr>
            <a:xfrm>
              <a:off x="4656000" y="5818756"/>
              <a:ext cx="2880000" cy="3238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b="1" dirty="0"/>
                <a:t>Bewerbungsprozess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91B3F6C-8167-44E5-BF37-7081A27A6265}"/>
                </a:ext>
              </a:extLst>
            </p:cNvPr>
            <p:cNvCxnSpPr>
              <a:cxnSpLocks/>
            </p:cNvCxnSpPr>
            <p:nvPr/>
          </p:nvCxnSpPr>
          <p:spPr>
            <a:xfrm>
              <a:off x="4631953" y="5818756"/>
              <a:ext cx="2957175" cy="0"/>
            </a:xfrm>
            <a:prstGeom prst="line">
              <a:avLst/>
            </a:prstGeom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517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77EC36F-83F3-437B-BEC8-202112F6B8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73030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34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77EC36F-83F3-437B-BEC8-202112F6B8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840444D-099E-4609-989C-6059DDB6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Geschäftsidee</a:t>
            </a:r>
          </a:p>
        </p:txBody>
      </p:sp>
      <p:sp>
        <p:nvSpPr>
          <p:cNvPr id="7" name="Footer Placeholder 11">
            <a:extLst>
              <a:ext uri="{FF2B5EF4-FFF2-40B4-BE49-F238E27FC236}">
                <a16:creationId xmlns:a16="http://schemas.microsoft.com/office/drawing/2014/main" id="{416FA511-A7B1-45AB-8073-00E9B7B09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1E93EDDA-7AA6-4634-BC44-D6C579D84CD1}"/>
              </a:ext>
            </a:extLst>
          </p:cNvPr>
          <p:cNvSpPr txBox="1">
            <a:spLocks/>
          </p:cNvSpPr>
          <p:nvPr/>
        </p:nvSpPr>
        <p:spPr>
          <a:xfrm>
            <a:off x="375383" y="969028"/>
            <a:ext cx="11439850" cy="3303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000" b="0" i="1" cap="none" dirty="0"/>
              <a:t>Für die Kommerzialisierung von dual </a:t>
            </a:r>
            <a:r>
              <a:rPr lang="de-DE" sz="2000" b="0" i="1" cap="none" dirty="0" err="1"/>
              <a:t>study</a:t>
            </a:r>
            <a:r>
              <a:rPr lang="de-DE" sz="2000" b="0" i="1" cap="none" dirty="0"/>
              <a:t> fit wurden 3 Revenue Models in Betracht gezogen.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0F9F8B-D0B7-4F2D-BB8C-0EADD1E7D744}"/>
              </a:ext>
            </a:extLst>
          </p:cNvPr>
          <p:cNvSpPr/>
          <p:nvPr/>
        </p:nvSpPr>
        <p:spPr>
          <a:xfrm>
            <a:off x="375384" y="4393514"/>
            <a:ext cx="7636503" cy="9470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tx1"/>
                </a:solidFill>
              </a:rPr>
              <a:t>	Werbung</a:t>
            </a:r>
            <a:r>
              <a:rPr lang="de-DE" dirty="0">
                <a:solidFill>
                  <a:schemeClr val="tx1"/>
                </a:solidFill>
              </a:rPr>
              <a:t> auf der Website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93009B-87F0-48BB-9D4F-467E6C78DDA3}"/>
              </a:ext>
            </a:extLst>
          </p:cNvPr>
          <p:cNvSpPr/>
          <p:nvPr/>
        </p:nvSpPr>
        <p:spPr>
          <a:xfrm>
            <a:off x="375383" y="1864498"/>
            <a:ext cx="7636503" cy="947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bg1"/>
                </a:solidFill>
              </a:rPr>
              <a:t>	Gebühr</a:t>
            </a:r>
            <a:r>
              <a:rPr lang="de-DE" dirty="0">
                <a:solidFill>
                  <a:schemeClr val="bg1"/>
                </a:solidFill>
              </a:rPr>
              <a:t> für die Nutzung der Plattform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8874CF-9487-49B2-8FAD-338310AD155B}"/>
              </a:ext>
            </a:extLst>
          </p:cNvPr>
          <p:cNvSpPr/>
          <p:nvPr/>
        </p:nvSpPr>
        <p:spPr>
          <a:xfrm>
            <a:off x="375383" y="3129006"/>
            <a:ext cx="7636503" cy="947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>
                <a:solidFill>
                  <a:schemeClr val="bg1"/>
                </a:solidFill>
              </a:rPr>
              <a:t>	Provision</a:t>
            </a:r>
            <a:r>
              <a:rPr lang="de-DE" dirty="0">
                <a:solidFill>
                  <a:schemeClr val="bg1"/>
                </a:solidFill>
              </a:rPr>
              <a:t> für eine erfolgreiche Vermittlung</a:t>
            </a: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A68BC1ED-2FCA-4F49-A7D8-57479210C636}"/>
              </a:ext>
            </a:extLst>
          </p:cNvPr>
          <p:cNvSpPr/>
          <p:nvPr/>
        </p:nvSpPr>
        <p:spPr>
          <a:xfrm flipH="1">
            <a:off x="8207828" y="1864498"/>
            <a:ext cx="3607403" cy="947057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Partnerunternehmen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0A6395D3-7881-4EFD-860C-FA700AA5DBF3}"/>
              </a:ext>
            </a:extLst>
          </p:cNvPr>
          <p:cNvSpPr/>
          <p:nvPr/>
        </p:nvSpPr>
        <p:spPr>
          <a:xfrm flipH="1">
            <a:off x="8207828" y="3129005"/>
            <a:ext cx="3607403" cy="947057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Partnerunternehmen</a:t>
            </a:r>
          </a:p>
        </p:txBody>
      </p: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671F96BE-47BF-44BE-89F7-2A853956A1B4}"/>
              </a:ext>
            </a:extLst>
          </p:cNvPr>
          <p:cNvSpPr/>
          <p:nvPr/>
        </p:nvSpPr>
        <p:spPr>
          <a:xfrm flipH="1">
            <a:off x="8207828" y="4393512"/>
            <a:ext cx="3607403" cy="947057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Drittpartei</a:t>
            </a:r>
          </a:p>
        </p:txBody>
      </p:sp>
      <p:grpSp>
        <p:nvGrpSpPr>
          <p:cNvPr id="32" name="Group 78">
            <a:extLst>
              <a:ext uri="{FF2B5EF4-FFF2-40B4-BE49-F238E27FC236}">
                <a16:creationId xmlns:a16="http://schemas.microsoft.com/office/drawing/2014/main" id="{CF29E017-1990-4D55-8766-D31305FED8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93713" y="3403490"/>
            <a:ext cx="637200" cy="388361"/>
            <a:chOff x="1551" y="2020"/>
            <a:chExt cx="443" cy="270"/>
          </a:xfrm>
          <a:solidFill>
            <a:schemeClr val="bg1"/>
          </a:solidFill>
        </p:grpSpPr>
        <p:sp>
          <p:nvSpPr>
            <p:cNvPr id="33" name="Freeform 79">
              <a:extLst>
                <a:ext uri="{FF2B5EF4-FFF2-40B4-BE49-F238E27FC236}">
                  <a16:creationId xmlns:a16="http://schemas.microsoft.com/office/drawing/2014/main" id="{BCDD8A92-962D-4B2A-830B-2FCDA24EA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" y="2073"/>
              <a:ext cx="221" cy="91"/>
            </a:xfrm>
            <a:custGeom>
              <a:avLst/>
              <a:gdLst>
                <a:gd name="T0" fmla="*/ 66 w 144"/>
                <a:gd name="T1" fmla="*/ 61 h 61"/>
                <a:gd name="T2" fmla="*/ 6 w 144"/>
                <a:gd name="T3" fmla="*/ 61 h 61"/>
                <a:gd name="T4" fmla="*/ 0 w 144"/>
                <a:gd name="T5" fmla="*/ 55 h 61"/>
                <a:gd name="T6" fmla="*/ 6 w 144"/>
                <a:gd name="T7" fmla="*/ 49 h 61"/>
                <a:gd name="T8" fmla="*/ 64 w 144"/>
                <a:gd name="T9" fmla="*/ 49 h 61"/>
                <a:gd name="T10" fmla="*/ 134 w 144"/>
                <a:gd name="T11" fmla="*/ 2 h 61"/>
                <a:gd name="T12" fmla="*/ 143 w 144"/>
                <a:gd name="T13" fmla="*/ 4 h 61"/>
                <a:gd name="T14" fmla="*/ 141 w 144"/>
                <a:gd name="T15" fmla="*/ 12 h 61"/>
                <a:gd name="T16" fmla="*/ 69 w 144"/>
                <a:gd name="T17" fmla="*/ 60 h 61"/>
                <a:gd name="T18" fmla="*/ 66 w 144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61">
                  <a:moveTo>
                    <a:pt x="66" y="61"/>
                  </a:move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58"/>
                    <a:pt x="0" y="55"/>
                  </a:cubicBezTo>
                  <a:cubicBezTo>
                    <a:pt x="0" y="52"/>
                    <a:pt x="2" y="49"/>
                    <a:pt x="6" y="49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1" y="1"/>
                    <a:pt x="143" y="4"/>
                  </a:cubicBezTo>
                  <a:cubicBezTo>
                    <a:pt x="144" y="6"/>
                    <a:pt x="144" y="10"/>
                    <a:pt x="141" y="1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8" y="61"/>
                    <a:pt x="67" y="61"/>
                    <a:pt x="6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80">
              <a:extLst>
                <a:ext uri="{FF2B5EF4-FFF2-40B4-BE49-F238E27FC236}">
                  <a16:creationId xmlns:a16="http://schemas.microsoft.com/office/drawing/2014/main" id="{88B3C1E2-FB0C-45C0-92B6-C4ABD9FD4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" y="2109"/>
              <a:ext cx="221" cy="91"/>
            </a:xfrm>
            <a:custGeom>
              <a:avLst/>
              <a:gdLst>
                <a:gd name="T0" fmla="*/ 66 w 144"/>
                <a:gd name="T1" fmla="*/ 61 h 61"/>
                <a:gd name="T2" fmla="*/ 6 w 144"/>
                <a:gd name="T3" fmla="*/ 61 h 61"/>
                <a:gd name="T4" fmla="*/ 0 w 144"/>
                <a:gd name="T5" fmla="*/ 55 h 61"/>
                <a:gd name="T6" fmla="*/ 6 w 144"/>
                <a:gd name="T7" fmla="*/ 49 h 61"/>
                <a:gd name="T8" fmla="*/ 64 w 144"/>
                <a:gd name="T9" fmla="*/ 49 h 61"/>
                <a:gd name="T10" fmla="*/ 134 w 144"/>
                <a:gd name="T11" fmla="*/ 2 h 61"/>
                <a:gd name="T12" fmla="*/ 143 w 144"/>
                <a:gd name="T13" fmla="*/ 4 h 61"/>
                <a:gd name="T14" fmla="*/ 141 w 144"/>
                <a:gd name="T15" fmla="*/ 12 h 61"/>
                <a:gd name="T16" fmla="*/ 69 w 144"/>
                <a:gd name="T17" fmla="*/ 60 h 61"/>
                <a:gd name="T18" fmla="*/ 66 w 144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61">
                  <a:moveTo>
                    <a:pt x="66" y="61"/>
                  </a:move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58"/>
                    <a:pt x="0" y="55"/>
                  </a:cubicBezTo>
                  <a:cubicBezTo>
                    <a:pt x="0" y="52"/>
                    <a:pt x="2" y="49"/>
                    <a:pt x="6" y="49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1" y="1"/>
                    <a:pt x="143" y="4"/>
                  </a:cubicBezTo>
                  <a:cubicBezTo>
                    <a:pt x="144" y="6"/>
                    <a:pt x="144" y="10"/>
                    <a:pt x="141" y="1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8" y="61"/>
                    <a:pt x="67" y="61"/>
                    <a:pt x="6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1FFF40A0-EB6B-46ED-8B0F-82FC8773F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" y="2144"/>
              <a:ext cx="221" cy="92"/>
            </a:xfrm>
            <a:custGeom>
              <a:avLst/>
              <a:gdLst>
                <a:gd name="T0" fmla="*/ 66 w 144"/>
                <a:gd name="T1" fmla="*/ 61 h 61"/>
                <a:gd name="T2" fmla="*/ 6 w 144"/>
                <a:gd name="T3" fmla="*/ 61 h 61"/>
                <a:gd name="T4" fmla="*/ 0 w 144"/>
                <a:gd name="T5" fmla="*/ 55 h 61"/>
                <a:gd name="T6" fmla="*/ 6 w 144"/>
                <a:gd name="T7" fmla="*/ 49 h 61"/>
                <a:gd name="T8" fmla="*/ 64 w 144"/>
                <a:gd name="T9" fmla="*/ 49 h 61"/>
                <a:gd name="T10" fmla="*/ 134 w 144"/>
                <a:gd name="T11" fmla="*/ 2 h 61"/>
                <a:gd name="T12" fmla="*/ 143 w 144"/>
                <a:gd name="T13" fmla="*/ 4 h 61"/>
                <a:gd name="T14" fmla="*/ 141 w 144"/>
                <a:gd name="T15" fmla="*/ 12 h 61"/>
                <a:gd name="T16" fmla="*/ 69 w 144"/>
                <a:gd name="T17" fmla="*/ 60 h 61"/>
                <a:gd name="T18" fmla="*/ 66 w 144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61">
                  <a:moveTo>
                    <a:pt x="66" y="61"/>
                  </a:move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58"/>
                    <a:pt x="0" y="55"/>
                  </a:cubicBezTo>
                  <a:cubicBezTo>
                    <a:pt x="0" y="52"/>
                    <a:pt x="2" y="49"/>
                    <a:pt x="6" y="49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1" y="1"/>
                    <a:pt x="143" y="4"/>
                  </a:cubicBezTo>
                  <a:cubicBezTo>
                    <a:pt x="144" y="6"/>
                    <a:pt x="144" y="10"/>
                    <a:pt x="141" y="1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8" y="61"/>
                    <a:pt x="67" y="61"/>
                    <a:pt x="6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18B6339E-476F-487D-BDFF-6EA10A38C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" y="2180"/>
              <a:ext cx="221" cy="92"/>
            </a:xfrm>
            <a:custGeom>
              <a:avLst/>
              <a:gdLst>
                <a:gd name="T0" fmla="*/ 66 w 144"/>
                <a:gd name="T1" fmla="*/ 61 h 61"/>
                <a:gd name="T2" fmla="*/ 6 w 144"/>
                <a:gd name="T3" fmla="*/ 61 h 61"/>
                <a:gd name="T4" fmla="*/ 0 w 144"/>
                <a:gd name="T5" fmla="*/ 55 h 61"/>
                <a:gd name="T6" fmla="*/ 6 w 144"/>
                <a:gd name="T7" fmla="*/ 49 h 61"/>
                <a:gd name="T8" fmla="*/ 64 w 144"/>
                <a:gd name="T9" fmla="*/ 49 h 61"/>
                <a:gd name="T10" fmla="*/ 134 w 144"/>
                <a:gd name="T11" fmla="*/ 2 h 61"/>
                <a:gd name="T12" fmla="*/ 143 w 144"/>
                <a:gd name="T13" fmla="*/ 4 h 61"/>
                <a:gd name="T14" fmla="*/ 141 w 144"/>
                <a:gd name="T15" fmla="*/ 12 h 61"/>
                <a:gd name="T16" fmla="*/ 69 w 144"/>
                <a:gd name="T17" fmla="*/ 60 h 61"/>
                <a:gd name="T18" fmla="*/ 66 w 144"/>
                <a:gd name="T1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61">
                  <a:moveTo>
                    <a:pt x="66" y="61"/>
                  </a:moveTo>
                  <a:cubicBezTo>
                    <a:pt x="6" y="61"/>
                    <a:pt x="6" y="61"/>
                    <a:pt x="6" y="61"/>
                  </a:cubicBezTo>
                  <a:cubicBezTo>
                    <a:pt x="2" y="61"/>
                    <a:pt x="0" y="58"/>
                    <a:pt x="0" y="55"/>
                  </a:cubicBezTo>
                  <a:cubicBezTo>
                    <a:pt x="0" y="52"/>
                    <a:pt x="2" y="49"/>
                    <a:pt x="6" y="49"/>
                  </a:cubicBezTo>
                  <a:cubicBezTo>
                    <a:pt x="64" y="49"/>
                    <a:pt x="64" y="49"/>
                    <a:pt x="64" y="49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1" y="1"/>
                    <a:pt x="143" y="4"/>
                  </a:cubicBezTo>
                  <a:cubicBezTo>
                    <a:pt x="144" y="6"/>
                    <a:pt x="144" y="10"/>
                    <a:pt x="141" y="12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68" y="61"/>
                    <a:pt x="67" y="61"/>
                    <a:pt x="6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83">
              <a:extLst>
                <a:ext uri="{FF2B5EF4-FFF2-40B4-BE49-F238E27FC236}">
                  <a16:creationId xmlns:a16="http://schemas.microsoft.com/office/drawing/2014/main" id="{B611AE7F-E1DC-49AA-9691-E7ED9DF619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4" y="2020"/>
              <a:ext cx="258" cy="270"/>
            </a:xfrm>
            <a:custGeom>
              <a:avLst/>
              <a:gdLst>
                <a:gd name="T0" fmla="*/ 90 w 168"/>
                <a:gd name="T1" fmla="*/ 180 h 180"/>
                <a:gd name="T2" fmla="*/ 6 w 168"/>
                <a:gd name="T3" fmla="*/ 180 h 180"/>
                <a:gd name="T4" fmla="*/ 0 w 168"/>
                <a:gd name="T5" fmla="*/ 174 h 180"/>
                <a:gd name="T6" fmla="*/ 0 w 168"/>
                <a:gd name="T7" fmla="*/ 60 h 180"/>
                <a:gd name="T8" fmla="*/ 2 w 168"/>
                <a:gd name="T9" fmla="*/ 55 h 180"/>
                <a:gd name="T10" fmla="*/ 74 w 168"/>
                <a:gd name="T11" fmla="*/ 1 h 180"/>
                <a:gd name="T12" fmla="*/ 78 w 168"/>
                <a:gd name="T13" fmla="*/ 0 h 180"/>
                <a:gd name="T14" fmla="*/ 162 w 168"/>
                <a:gd name="T15" fmla="*/ 0 h 180"/>
                <a:gd name="T16" fmla="*/ 167 w 168"/>
                <a:gd name="T17" fmla="*/ 4 h 180"/>
                <a:gd name="T18" fmla="*/ 165 w 168"/>
                <a:gd name="T19" fmla="*/ 11 h 180"/>
                <a:gd name="T20" fmla="*/ 96 w 168"/>
                <a:gd name="T21" fmla="*/ 63 h 180"/>
                <a:gd name="T22" fmla="*/ 96 w 168"/>
                <a:gd name="T23" fmla="*/ 174 h 180"/>
                <a:gd name="T24" fmla="*/ 90 w 168"/>
                <a:gd name="T25" fmla="*/ 180 h 180"/>
                <a:gd name="T26" fmla="*/ 12 w 168"/>
                <a:gd name="T27" fmla="*/ 168 h 180"/>
                <a:gd name="T28" fmla="*/ 84 w 168"/>
                <a:gd name="T29" fmla="*/ 168 h 180"/>
                <a:gd name="T30" fmla="*/ 84 w 168"/>
                <a:gd name="T31" fmla="*/ 60 h 180"/>
                <a:gd name="T32" fmla="*/ 86 w 168"/>
                <a:gd name="T33" fmla="*/ 55 h 180"/>
                <a:gd name="T34" fmla="*/ 144 w 168"/>
                <a:gd name="T35" fmla="*/ 12 h 180"/>
                <a:gd name="T36" fmla="*/ 80 w 168"/>
                <a:gd name="T37" fmla="*/ 12 h 180"/>
                <a:gd name="T38" fmla="*/ 12 w 168"/>
                <a:gd name="T39" fmla="*/ 63 h 180"/>
                <a:gd name="T40" fmla="*/ 12 w 168"/>
                <a:gd name="T41" fmla="*/ 16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8" h="180">
                  <a:moveTo>
                    <a:pt x="90" y="180"/>
                  </a:moveTo>
                  <a:cubicBezTo>
                    <a:pt x="6" y="180"/>
                    <a:pt x="6" y="180"/>
                    <a:pt x="6" y="180"/>
                  </a:cubicBezTo>
                  <a:cubicBezTo>
                    <a:pt x="2" y="180"/>
                    <a:pt x="0" y="177"/>
                    <a:pt x="0" y="17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8"/>
                    <a:pt x="1" y="56"/>
                    <a:pt x="2" y="55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5" y="0"/>
                    <a:pt x="76" y="0"/>
                    <a:pt x="78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64" y="0"/>
                    <a:pt x="167" y="2"/>
                    <a:pt x="167" y="4"/>
                  </a:cubicBezTo>
                  <a:cubicBezTo>
                    <a:pt x="168" y="7"/>
                    <a:pt x="167" y="9"/>
                    <a:pt x="165" y="11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7"/>
                    <a:pt x="93" y="180"/>
                    <a:pt x="90" y="180"/>
                  </a:cubicBezTo>
                  <a:close/>
                  <a:moveTo>
                    <a:pt x="12" y="168"/>
                  </a:moveTo>
                  <a:cubicBezTo>
                    <a:pt x="84" y="168"/>
                    <a:pt x="84" y="168"/>
                    <a:pt x="84" y="168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58"/>
                    <a:pt x="85" y="56"/>
                    <a:pt x="86" y="55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12" y="63"/>
                    <a:pt x="12" y="63"/>
                    <a:pt x="12" y="63"/>
                  </a:cubicBezTo>
                  <a:lnTo>
                    <a:pt x="1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84">
              <a:extLst>
                <a:ext uri="{FF2B5EF4-FFF2-40B4-BE49-F238E27FC236}">
                  <a16:creationId xmlns:a16="http://schemas.microsoft.com/office/drawing/2014/main" id="{FBA37FB5-8243-4E2C-834E-F11C4DF44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146"/>
              <a:ext cx="111" cy="18"/>
            </a:xfrm>
            <a:custGeom>
              <a:avLst/>
              <a:gdLst>
                <a:gd name="T0" fmla="*/ 66 w 72"/>
                <a:gd name="T1" fmla="*/ 12 h 12"/>
                <a:gd name="T2" fmla="*/ 6 w 72"/>
                <a:gd name="T3" fmla="*/ 12 h 12"/>
                <a:gd name="T4" fmla="*/ 0 w 72"/>
                <a:gd name="T5" fmla="*/ 6 h 12"/>
                <a:gd name="T6" fmla="*/ 6 w 72"/>
                <a:gd name="T7" fmla="*/ 0 h 12"/>
                <a:gd name="T8" fmla="*/ 66 w 72"/>
                <a:gd name="T9" fmla="*/ 0 h 12"/>
                <a:gd name="T10" fmla="*/ 72 w 72"/>
                <a:gd name="T11" fmla="*/ 6 h 12"/>
                <a:gd name="T12" fmla="*/ 66 w 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3"/>
                    <a:pt x="72" y="6"/>
                  </a:cubicBezTo>
                  <a:cubicBezTo>
                    <a:pt x="72" y="9"/>
                    <a:pt x="69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1E2CBFC0-DE0B-47A5-84C8-B326FB6B2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182"/>
              <a:ext cx="111" cy="18"/>
            </a:xfrm>
            <a:custGeom>
              <a:avLst/>
              <a:gdLst>
                <a:gd name="T0" fmla="*/ 66 w 72"/>
                <a:gd name="T1" fmla="*/ 12 h 12"/>
                <a:gd name="T2" fmla="*/ 6 w 72"/>
                <a:gd name="T3" fmla="*/ 12 h 12"/>
                <a:gd name="T4" fmla="*/ 0 w 72"/>
                <a:gd name="T5" fmla="*/ 6 h 12"/>
                <a:gd name="T6" fmla="*/ 6 w 72"/>
                <a:gd name="T7" fmla="*/ 0 h 12"/>
                <a:gd name="T8" fmla="*/ 66 w 72"/>
                <a:gd name="T9" fmla="*/ 0 h 12"/>
                <a:gd name="T10" fmla="*/ 72 w 72"/>
                <a:gd name="T11" fmla="*/ 6 h 12"/>
                <a:gd name="T12" fmla="*/ 66 w 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3"/>
                    <a:pt x="72" y="6"/>
                  </a:cubicBezTo>
                  <a:cubicBezTo>
                    <a:pt x="72" y="9"/>
                    <a:pt x="69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86">
              <a:extLst>
                <a:ext uri="{FF2B5EF4-FFF2-40B4-BE49-F238E27FC236}">
                  <a16:creationId xmlns:a16="http://schemas.microsoft.com/office/drawing/2014/main" id="{4181A0CD-D39F-468B-9E00-4F730B2ED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218"/>
              <a:ext cx="111" cy="18"/>
            </a:xfrm>
            <a:custGeom>
              <a:avLst/>
              <a:gdLst>
                <a:gd name="T0" fmla="*/ 66 w 72"/>
                <a:gd name="T1" fmla="*/ 12 h 12"/>
                <a:gd name="T2" fmla="*/ 6 w 72"/>
                <a:gd name="T3" fmla="*/ 12 h 12"/>
                <a:gd name="T4" fmla="*/ 0 w 72"/>
                <a:gd name="T5" fmla="*/ 6 h 12"/>
                <a:gd name="T6" fmla="*/ 6 w 72"/>
                <a:gd name="T7" fmla="*/ 0 h 12"/>
                <a:gd name="T8" fmla="*/ 66 w 72"/>
                <a:gd name="T9" fmla="*/ 0 h 12"/>
                <a:gd name="T10" fmla="*/ 72 w 72"/>
                <a:gd name="T11" fmla="*/ 6 h 12"/>
                <a:gd name="T12" fmla="*/ 66 w 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3"/>
                    <a:pt x="72" y="6"/>
                  </a:cubicBezTo>
                  <a:cubicBezTo>
                    <a:pt x="72" y="9"/>
                    <a:pt x="69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87">
              <a:extLst>
                <a:ext uri="{FF2B5EF4-FFF2-40B4-BE49-F238E27FC236}">
                  <a16:creationId xmlns:a16="http://schemas.microsoft.com/office/drawing/2014/main" id="{15C91052-9EA2-4D54-B3F4-CB796E6D1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2" y="2254"/>
              <a:ext cx="111" cy="18"/>
            </a:xfrm>
            <a:custGeom>
              <a:avLst/>
              <a:gdLst>
                <a:gd name="T0" fmla="*/ 66 w 72"/>
                <a:gd name="T1" fmla="*/ 12 h 12"/>
                <a:gd name="T2" fmla="*/ 6 w 72"/>
                <a:gd name="T3" fmla="*/ 12 h 12"/>
                <a:gd name="T4" fmla="*/ 0 w 72"/>
                <a:gd name="T5" fmla="*/ 6 h 12"/>
                <a:gd name="T6" fmla="*/ 6 w 72"/>
                <a:gd name="T7" fmla="*/ 0 h 12"/>
                <a:gd name="T8" fmla="*/ 66 w 72"/>
                <a:gd name="T9" fmla="*/ 0 h 12"/>
                <a:gd name="T10" fmla="*/ 72 w 72"/>
                <a:gd name="T11" fmla="*/ 6 h 12"/>
                <a:gd name="T12" fmla="*/ 66 w 7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2">
                  <a:moveTo>
                    <a:pt x="6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3"/>
                    <a:pt x="72" y="6"/>
                  </a:cubicBezTo>
                  <a:cubicBezTo>
                    <a:pt x="72" y="9"/>
                    <a:pt x="69" y="12"/>
                    <a:pt x="6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88">
              <a:extLst>
                <a:ext uri="{FF2B5EF4-FFF2-40B4-BE49-F238E27FC236}">
                  <a16:creationId xmlns:a16="http://schemas.microsoft.com/office/drawing/2014/main" id="{E753AB04-76E0-48F9-965F-B4CB3F190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" y="2038"/>
              <a:ext cx="212" cy="90"/>
            </a:xfrm>
            <a:custGeom>
              <a:avLst/>
              <a:gdLst>
                <a:gd name="T0" fmla="*/ 60 w 138"/>
                <a:gd name="T1" fmla="*/ 60 h 60"/>
                <a:gd name="T2" fmla="*/ 0 w 138"/>
                <a:gd name="T3" fmla="*/ 60 h 60"/>
                <a:gd name="T4" fmla="*/ 0 w 138"/>
                <a:gd name="T5" fmla="*/ 48 h 60"/>
                <a:gd name="T6" fmla="*/ 58 w 138"/>
                <a:gd name="T7" fmla="*/ 48 h 60"/>
                <a:gd name="T8" fmla="*/ 112 w 138"/>
                <a:gd name="T9" fmla="*/ 12 h 60"/>
                <a:gd name="T10" fmla="*/ 54 w 138"/>
                <a:gd name="T11" fmla="*/ 12 h 60"/>
                <a:gd name="T12" fmla="*/ 54 w 138"/>
                <a:gd name="T13" fmla="*/ 0 h 60"/>
                <a:gd name="T14" fmla="*/ 132 w 138"/>
                <a:gd name="T15" fmla="*/ 0 h 60"/>
                <a:gd name="T16" fmla="*/ 137 w 138"/>
                <a:gd name="T17" fmla="*/ 4 h 60"/>
                <a:gd name="T18" fmla="*/ 135 w 138"/>
                <a:gd name="T19" fmla="*/ 11 h 60"/>
                <a:gd name="T20" fmla="*/ 63 w 138"/>
                <a:gd name="T21" fmla="*/ 59 h 60"/>
                <a:gd name="T22" fmla="*/ 60 w 138"/>
                <a:gd name="T2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60">
                  <a:moveTo>
                    <a:pt x="6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4" y="0"/>
                    <a:pt x="137" y="2"/>
                    <a:pt x="137" y="4"/>
                  </a:cubicBezTo>
                  <a:cubicBezTo>
                    <a:pt x="138" y="7"/>
                    <a:pt x="137" y="10"/>
                    <a:pt x="135" y="11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2" y="60"/>
                    <a:pt x="61" y="60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89">
              <a:extLst>
                <a:ext uri="{FF2B5EF4-FFF2-40B4-BE49-F238E27FC236}">
                  <a16:creationId xmlns:a16="http://schemas.microsoft.com/office/drawing/2014/main" id="{6AA1305C-E2BA-41C7-8FE8-4CD629529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1" y="2038"/>
              <a:ext cx="185" cy="90"/>
            </a:xfrm>
            <a:custGeom>
              <a:avLst/>
              <a:gdLst>
                <a:gd name="T0" fmla="*/ 67 w 121"/>
                <a:gd name="T1" fmla="*/ 60 h 60"/>
                <a:gd name="T2" fmla="*/ 7 w 121"/>
                <a:gd name="T3" fmla="*/ 60 h 60"/>
                <a:gd name="T4" fmla="*/ 1 w 121"/>
                <a:gd name="T5" fmla="*/ 56 h 60"/>
                <a:gd name="T6" fmla="*/ 3 w 121"/>
                <a:gd name="T7" fmla="*/ 49 h 60"/>
                <a:gd name="T8" fmla="*/ 75 w 121"/>
                <a:gd name="T9" fmla="*/ 1 h 60"/>
                <a:gd name="T10" fmla="*/ 79 w 121"/>
                <a:gd name="T11" fmla="*/ 0 h 60"/>
                <a:gd name="T12" fmla="*/ 121 w 121"/>
                <a:gd name="T13" fmla="*/ 0 h 60"/>
                <a:gd name="T14" fmla="*/ 121 w 121"/>
                <a:gd name="T15" fmla="*/ 12 h 60"/>
                <a:gd name="T16" fmla="*/ 80 w 121"/>
                <a:gd name="T17" fmla="*/ 12 h 60"/>
                <a:gd name="T18" fmla="*/ 26 w 121"/>
                <a:gd name="T19" fmla="*/ 48 h 60"/>
                <a:gd name="T20" fmla="*/ 67 w 121"/>
                <a:gd name="T21" fmla="*/ 48 h 60"/>
                <a:gd name="T22" fmla="*/ 67 w 121"/>
                <a:gd name="T2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60">
                  <a:moveTo>
                    <a:pt x="67" y="60"/>
                  </a:moveTo>
                  <a:cubicBezTo>
                    <a:pt x="7" y="60"/>
                    <a:pt x="7" y="60"/>
                    <a:pt x="7" y="60"/>
                  </a:cubicBezTo>
                  <a:cubicBezTo>
                    <a:pt x="4" y="60"/>
                    <a:pt x="2" y="58"/>
                    <a:pt x="1" y="56"/>
                  </a:cubicBezTo>
                  <a:cubicBezTo>
                    <a:pt x="0" y="53"/>
                    <a:pt x="1" y="51"/>
                    <a:pt x="3" y="49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0"/>
                    <a:pt x="77" y="0"/>
                    <a:pt x="79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67" y="48"/>
                    <a:pt x="67" y="48"/>
                    <a:pt x="67" y="48"/>
                  </a:cubicBezTo>
                  <a:lnTo>
                    <a:pt x="67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90">
              <a:extLst>
                <a:ext uri="{FF2B5EF4-FFF2-40B4-BE49-F238E27FC236}">
                  <a16:creationId xmlns:a16="http://schemas.microsoft.com/office/drawing/2014/main" id="{BA46518C-B674-4451-84F1-35CB780DE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" y="2227"/>
              <a:ext cx="18" cy="36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2" y="24"/>
                    <a:pt x="0" y="21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1"/>
                    <a:pt x="9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91">
              <a:extLst>
                <a:ext uri="{FF2B5EF4-FFF2-40B4-BE49-F238E27FC236}">
                  <a16:creationId xmlns:a16="http://schemas.microsoft.com/office/drawing/2014/main" id="{0BDB2997-4087-4C91-B469-9DF0D251E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" y="2101"/>
              <a:ext cx="18" cy="36"/>
            </a:xfrm>
            <a:custGeom>
              <a:avLst/>
              <a:gdLst>
                <a:gd name="T0" fmla="*/ 6 w 12"/>
                <a:gd name="T1" fmla="*/ 24 h 24"/>
                <a:gd name="T2" fmla="*/ 0 w 12"/>
                <a:gd name="T3" fmla="*/ 18 h 24"/>
                <a:gd name="T4" fmla="*/ 0 w 12"/>
                <a:gd name="T5" fmla="*/ 6 h 24"/>
                <a:gd name="T6" fmla="*/ 6 w 12"/>
                <a:gd name="T7" fmla="*/ 0 h 24"/>
                <a:gd name="T8" fmla="*/ 12 w 12"/>
                <a:gd name="T9" fmla="*/ 6 h 24"/>
                <a:gd name="T10" fmla="*/ 12 w 12"/>
                <a:gd name="T11" fmla="*/ 18 h 24"/>
                <a:gd name="T12" fmla="*/ 6 w 1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4">
                  <a:moveTo>
                    <a:pt x="6" y="24"/>
                  </a:moveTo>
                  <a:cubicBezTo>
                    <a:pt x="2" y="24"/>
                    <a:pt x="0" y="21"/>
                    <a:pt x="0" y="1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21"/>
                    <a:pt x="9" y="24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92">
              <a:extLst>
                <a:ext uri="{FF2B5EF4-FFF2-40B4-BE49-F238E27FC236}">
                  <a16:creationId xmlns:a16="http://schemas.microsoft.com/office/drawing/2014/main" id="{43621B62-8033-41AD-8444-05909F499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1" y="2119"/>
              <a:ext cx="74" cy="126"/>
            </a:xfrm>
            <a:custGeom>
              <a:avLst/>
              <a:gdLst>
                <a:gd name="T0" fmla="*/ 24 w 48"/>
                <a:gd name="T1" fmla="*/ 84 h 84"/>
                <a:gd name="T2" fmla="*/ 0 w 48"/>
                <a:gd name="T3" fmla="*/ 60 h 84"/>
                <a:gd name="T4" fmla="*/ 6 w 48"/>
                <a:gd name="T5" fmla="*/ 54 h 84"/>
                <a:gd name="T6" fmla="*/ 12 w 48"/>
                <a:gd name="T7" fmla="*/ 60 h 84"/>
                <a:gd name="T8" fmla="*/ 24 w 48"/>
                <a:gd name="T9" fmla="*/ 72 h 84"/>
                <a:gd name="T10" fmla="*/ 36 w 48"/>
                <a:gd name="T11" fmla="*/ 60 h 84"/>
                <a:gd name="T12" fmla="*/ 24 w 48"/>
                <a:gd name="T13" fmla="*/ 48 h 84"/>
                <a:gd name="T14" fmla="*/ 0 w 48"/>
                <a:gd name="T15" fmla="*/ 24 h 84"/>
                <a:gd name="T16" fmla="*/ 24 w 48"/>
                <a:gd name="T17" fmla="*/ 0 h 84"/>
                <a:gd name="T18" fmla="*/ 48 w 48"/>
                <a:gd name="T19" fmla="*/ 24 h 84"/>
                <a:gd name="T20" fmla="*/ 42 w 48"/>
                <a:gd name="T21" fmla="*/ 30 h 84"/>
                <a:gd name="T22" fmla="*/ 36 w 48"/>
                <a:gd name="T23" fmla="*/ 24 h 84"/>
                <a:gd name="T24" fmla="*/ 24 w 48"/>
                <a:gd name="T25" fmla="*/ 12 h 84"/>
                <a:gd name="T26" fmla="*/ 12 w 48"/>
                <a:gd name="T27" fmla="*/ 24 h 84"/>
                <a:gd name="T28" fmla="*/ 24 w 48"/>
                <a:gd name="T29" fmla="*/ 36 h 84"/>
                <a:gd name="T30" fmla="*/ 48 w 48"/>
                <a:gd name="T31" fmla="*/ 60 h 84"/>
                <a:gd name="T32" fmla="*/ 24 w 48"/>
                <a:gd name="T3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84">
                  <a:moveTo>
                    <a:pt x="24" y="84"/>
                  </a:moveTo>
                  <a:cubicBezTo>
                    <a:pt x="10" y="84"/>
                    <a:pt x="0" y="73"/>
                    <a:pt x="0" y="60"/>
                  </a:cubicBezTo>
                  <a:cubicBezTo>
                    <a:pt x="0" y="57"/>
                    <a:pt x="2" y="54"/>
                    <a:pt x="6" y="54"/>
                  </a:cubicBezTo>
                  <a:cubicBezTo>
                    <a:pt x="9" y="54"/>
                    <a:pt x="12" y="57"/>
                    <a:pt x="12" y="60"/>
                  </a:cubicBezTo>
                  <a:cubicBezTo>
                    <a:pt x="12" y="67"/>
                    <a:pt x="17" y="72"/>
                    <a:pt x="24" y="72"/>
                  </a:cubicBezTo>
                  <a:cubicBezTo>
                    <a:pt x="30" y="72"/>
                    <a:pt x="36" y="67"/>
                    <a:pt x="36" y="60"/>
                  </a:cubicBezTo>
                  <a:cubicBezTo>
                    <a:pt x="36" y="53"/>
                    <a:pt x="30" y="48"/>
                    <a:pt x="24" y="48"/>
                  </a:cubicBezTo>
                  <a:cubicBezTo>
                    <a:pt x="10" y="48"/>
                    <a:pt x="0" y="37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27"/>
                    <a:pt x="45" y="30"/>
                    <a:pt x="42" y="30"/>
                  </a:cubicBezTo>
                  <a:cubicBezTo>
                    <a:pt x="38" y="30"/>
                    <a:pt x="36" y="27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ubicBezTo>
                    <a:pt x="17" y="12"/>
                    <a:pt x="12" y="17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7" y="36"/>
                    <a:pt x="48" y="47"/>
                    <a:pt x="48" y="60"/>
                  </a:cubicBezTo>
                  <a:cubicBezTo>
                    <a:pt x="48" y="73"/>
                    <a:pt x="37" y="84"/>
                    <a:pt x="2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7" name="Group 184">
            <a:extLst>
              <a:ext uri="{FF2B5EF4-FFF2-40B4-BE49-F238E27FC236}">
                <a16:creationId xmlns:a16="http://schemas.microsoft.com/office/drawing/2014/main" id="{20056A63-C0E5-44B9-8714-64471EA90B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93396" y="2091426"/>
            <a:ext cx="637834" cy="493200"/>
            <a:chOff x="2585" y="3263"/>
            <a:chExt cx="441" cy="341"/>
          </a:xfrm>
          <a:solidFill>
            <a:schemeClr val="bg1"/>
          </a:solidFill>
        </p:grpSpPr>
        <p:sp>
          <p:nvSpPr>
            <p:cNvPr id="48" name="Freeform 185">
              <a:extLst>
                <a:ext uri="{FF2B5EF4-FFF2-40B4-BE49-F238E27FC236}">
                  <a16:creationId xmlns:a16="http://schemas.microsoft.com/office/drawing/2014/main" id="{1FF9C5FF-8EB8-4136-B777-58A01F8FB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" y="3317"/>
              <a:ext cx="248" cy="287"/>
            </a:xfrm>
            <a:custGeom>
              <a:avLst/>
              <a:gdLst>
                <a:gd name="T0" fmla="*/ 156 w 162"/>
                <a:gd name="T1" fmla="*/ 192 h 192"/>
                <a:gd name="T2" fmla="*/ 66 w 162"/>
                <a:gd name="T3" fmla="*/ 192 h 192"/>
                <a:gd name="T4" fmla="*/ 0 w 162"/>
                <a:gd name="T5" fmla="*/ 126 h 192"/>
                <a:gd name="T6" fmla="*/ 0 w 162"/>
                <a:gd name="T7" fmla="*/ 86 h 192"/>
                <a:gd name="T8" fmla="*/ 78 w 162"/>
                <a:gd name="T9" fmla="*/ 0 h 192"/>
                <a:gd name="T10" fmla="*/ 114 w 162"/>
                <a:gd name="T11" fmla="*/ 0 h 192"/>
                <a:gd name="T12" fmla="*/ 144 w 162"/>
                <a:gd name="T13" fmla="*/ 24 h 192"/>
                <a:gd name="T14" fmla="*/ 144 w 162"/>
                <a:gd name="T15" fmla="*/ 30 h 192"/>
                <a:gd name="T16" fmla="*/ 114 w 162"/>
                <a:gd name="T17" fmla="*/ 54 h 192"/>
                <a:gd name="T18" fmla="*/ 95 w 162"/>
                <a:gd name="T19" fmla="*/ 54 h 192"/>
                <a:gd name="T20" fmla="*/ 54 w 162"/>
                <a:gd name="T21" fmla="*/ 96 h 192"/>
                <a:gd name="T22" fmla="*/ 48 w 162"/>
                <a:gd name="T23" fmla="*/ 90 h 192"/>
                <a:gd name="T24" fmla="*/ 54 w 162"/>
                <a:gd name="T25" fmla="*/ 84 h 192"/>
                <a:gd name="T26" fmla="*/ 84 w 162"/>
                <a:gd name="T27" fmla="*/ 47 h 192"/>
                <a:gd name="T28" fmla="*/ 90 w 162"/>
                <a:gd name="T29" fmla="*/ 42 h 192"/>
                <a:gd name="T30" fmla="*/ 114 w 162"/>
                <a:gd name="T31" fmla="*/ 42 h 192"/>
                <a:gd name="T32" fmla="*/ 132 w 162"/>
                <a:gd name="T33" fmla="*/ 30 h 192"/>
                <a:gd name="T34" fmla="*/ 132 w 162"/>
                <a:gd name="T35" fmla="*/ 24 h 192"/>
                <a:gd name="T36" fmla="*/ 114 w 162"/>
                <a:gd name="T37" fmla="*/ 12 h 192"/>
                <a:gd name="T38" fmla="*/ 78 w 162"/>
                <a:gd name="T39" fmla="*/ 12 h 192"/>
                <a:gd name="T40" fmla="*/ 12 w 162"/>
                <a:gd name="T41" fmla="*/ 86 h 192"/>
                <a:gd name="T42" fmla="*/ 12 w 162"/>
                <a:gd name="T43" fmla="*/ 126 h 192"/>
                <a:gd name="T44" fmla="*/ 66 w 162"/>
                <a:gd name="T45" fmla="*/ 180 h 192"/>
                <a:gd name="T46" fmla="*/ 156 w 162"/>
                <a:gd name="T47" fmla="*/ 180 h 192"/>
                <a:gd name="T48" fmla="*/ 162 w 162"/>
                <a:gd name="T49" fmla="*/ 186 h 192"/>
                <a:gd name="T50" fmla="*/ 156 w 162"/>
                <a:gd name="T51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2" h="192">
                  <a:moveTo>
                    <a:pt x="156" y="192"/>
                  </a:moveTo>
                  <a:cubicBezTo>
                    <a:pt x="66" y="192"/>
                    <a:pt x="66" y="192"/>
                    <a:pt x="66" y="192"/>
                  </a:cubicBezTo>
                  <a:cubicBezTo>
                    <a:pt x="30" y="192"/>
                    <a:pt x="0" y="163"/>
                    <a:pt x="0" y="12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4"/>
                    <a:pt x="65" y="0"/>
                    <a:pt x="78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9" y="0"/>
                    <a:pt x="144" y="8"/>
                    <a:pt x="144" y="24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46"/>
                    <a:pt x="129" y="54"/>
                    <a:pt x="114" y="54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1" y="66"/>
                    <a:pt x="78" y="96"/>
                    <a:pt x="54" y="96"/>
                  </a:cubicBezTo>
                  <a:cubicBezTo>
                    <a:pt x="51" y="96"/>
                    <a:pt x="48" y="94"/>
                    <a:pt x="48" y="90"/>
                  </a:cubicBezTo>
                  <a:cubicBezTo>
                    <a:pt x="48" y="87"/>
                    <a:pt x="51" y="84"/>
                    <a:pt x="54" y="84"/>
                  </a:cubicBezTo>
                  <a:cubicBezTo>
                    <a:pt x="70" y="84"/>
                    <a:pt x="81" y="57"/>
                    <a:pt x="84" y="47"/>
                  </a:cubicBezTo>
                  <a:cubicBezTo>
                    <a:pt x="85" y="44"/>
                    <a:pt x="88" y="42"/>
                    <a:pt x="90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20" y="42"/>
                    <a:pt x="132" y="40"/>
                    <a:pt x="132" y="30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15"/>
                    <a:pt x="121" y="12"/>
                    <a:pt x="114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63" y="12"/>
                    <a:pt x="12" y="18"/>
                    <a:pt x="12" y="86"/>
                  </a:cubicBezTo>
                  <a:cubicBezTo>
                    <a:pt x="12" y="126"/>
                    <a:pt x="12" y="126"/>
                    <a:pt x="12" y="126"/>
                  </a:cubicBezTo>
                  <a:cubicBezTo>
                    <a:pt x="12" y="156"/>
                    <a:pt x="36" y="180"/>
                    <a:pt x="66" y="180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60" y="180"/>
                    <a:pt x="162" y="183"/>
                    <a:pt x="162" y="186"/>
                  </a:cubicBezTo>
                  <a:cubicBezTo>
                    <a:pt x="162" y="190"/>
                    <a:pt x="160" y="192"/>
                    <a:pt x="156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86">
              <a:extLst>
                <a:ext uri="{FF2B5EF4-FFF2-40B4-BE49-F238E27FC236}">
                  <a16:creationId xmlns:a16="http://schemas.microsoft.com/office/drawing/2014/main" id="{0E0E896C-EADC-453D-8E6A-84A203169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" y="3478"/>
              <a:ext cx="165" cy="72"/>
            </a:xfrm>
            <a:custGeom>
              <a:avLst/>
              <a:gdLst>
                <a:gd name="T0" fmla="*/ 84 w 108"/>
                <a:gd name="T1" fmla="*/ 48 h 48"/>
                <a:gd name="T2" fmla="*/ 36 w 108"/>
                <a:gd name="T3" fmla="*/ 48 h 48"/>
                <a:gd name="T4" fmla="*/ 30 w 108"/>
                <a:gd name="T5" fmla="*/ 42 h 48"/>
                <a:gd name="T6" fmla="*/ 36 w 108"/>
                <a:gd name="T7" fmla="*/ 36 h 48"/>
                <a:gd name="T8" fmla="*/ 84 w 108"/>
                <a:gd name="T9" fmla="*/ 36 h 48"/>
                <a:gd name="T10" fmla="*/ 96 w 108"/>
                <a:gd name="T11" fmla="*/ 24 h 48"/>
                <a:gd name="T12" fmla="*/ 84 w 108"/>
                <a:gd name="T13" fmla="*/ 12 h 48"/>
                <a:gd name="T14" fmla="*/ 6 w 108"/>
                <a:gd name="T15" fmla="*/ 12 h 48"/>
                <a:gd name="T16" fmla="*/ 0 w 108"/>
                <a:gd name="T17" fmla="*/ 6 h 48"/>
                <a:gd name="T18" fmla="*/ 6 w 108"/>
                <a:gd name="T19" fmla="*/ 0 h 48"/>
                <a:gd name="T20" fmla="*/ 84 w 108"/>
                <a:gd name="T21" fmla="*/ 0 h 48"/>
                <a:gd name="T22" fmla="*/ 108 w 108"/>
                <a:gd name="T23" fmla="*/ 24 h 48"/>
                <a:gd name="T24" fmla="*/ 84 w 108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48">
                  <a:moveTo>
                    <a:pt x="84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3" y="48"/>
                    <a:pt x="30" y="46"/>
                    <a:pt x="30" y="42"/>
                  </a:cubicBezTo>
                  <a:cubicBezTo>
                    <a:pt x="30" y="39"/>
                    <a:pt x="33" y="36"/>
                    <a:pt x="36" y="36"/>
                  </a:cubicBezTo>
                  <a:cubicBezTo>
                    <a:pt x="84" y="36"/>
                    <a:pt x="84" y="36"/>
                    <a:pt x="84" y="36"/>
                  </a:cubicBezTo>
                  <a:cubicBezTo>
                    <a:pt x="91" y="36"/>
                    <a:pt x="96" y="31"/>
                    <a:pt x="96" y="24"/>
                  </a:cubicBezTo>
                  <a:cubicBezTo>
                    <a:pt x="96" y="18"/>
                    <a:pt x="91" y="12"/>
                    <a:pt x="8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97" y="0"/>
                    <a:pt x="108" y="11"/>
                    <a:pt x="108" y="24"/>
                  </a:cubicBezTo>
                  <a:cubicBezTo>
                    <a:pt x="108" y="37"/>
                    <a:pt x="97" y="48"/>
                    <a:pt x="84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187">
              <a:extLst>
                <a:ext uri="{FF2B5EF4-FFF2-40B4-BE49-F238E27FC236}">
                  <a16:creationId xmlns:a16="http://schemas.microsoft.com/office/drawing/2014/main" id="{54D4096E-9FB6-4F27-A74D-F4AA5CAEE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9" y="3532"/>
              <a:ext cx="92" cy="72"/>
            </a:xfrm>
            <a:custGeom>
              <a:avLst/>
              <a:gdLst>
                <a:gd name="T0" fmla="*/ 36 w 60"/>
                <a:gd name="T1" fmla="*/ 48 h 48"/>
                <a:gd name="T2" fmla="*/ 18 w 60"/>
                <a:gd name="T3" fmla="*/ 48 h 48"/>
                <a:gd name="T4" fmla="*/ 12 w 60"/>
                <a:gd name="T5" fmla="*/ 42 h 48"/>
                <a:gd name="T6" fmla="*/ 18 w 60"/>
                <a:gd name="T7" fmla="*/ 36 h 48"/>
                <a:gd name="T8" fmla="*/ 36 w 60"/>
                <a:gd name="T9" fmla="*/ 36 h 48"/>
                <a:gd name="T10" fmla="*/ 48 w 60"/>
                <a:gd name="T11" fmla="*/ 24 h 48"/>
                <a:gd name="T12" fmla="*/ 36 w 60"/>
                <a:gd name="T13" fmla="*/ 12 h 48"/>
                <a:gd name="T14" fmla="*/ 6 w 60"/>
                <a:gd name="T15" fmla="*/ 12 h 48"/>
                <a:gd name="T16" fmla="*/ 0 w 60"/>
                <a:gd name="T17" fmla="*/ 6 h 48"/>
                <a:gd name="T18" fmla="*/ 6 w 60"/>
                <a:gd name="T19" fmla="*/ 0 h 48"/>
                <a:gd name="T20" fmla="*/ 36 w 60"/>
                <a:gd name="T21" fmla="*/ 0 h 48"/>
                <a:gd name="T22" fmla="*/ 60 w 60"/>
                <a:gd name="T23" fmla="*/ 24 h 48"/>
                <a:gd name="T24" fmla="*/ 36 w 60"/>
                <a:gd name="T2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48">
                  <a:moveTo>
                    <a:pt x="36" y="48"/>
                  </a:moveTo>
                  <a:cubicBezTo>
                    <a:pt x="18" y="48"/>
                    <a:pt x="18" y="48"/>
                    <a:pt x="18" y="48"/>
                  </a:cubicBezTo>
                  <a:cubicBezTo>
                    <a:pt x="15" y="48"/>
                    <a:pt x="12" y="46"/>
                    <a:pt x="12" y="42"/>
                  </a:cubicBezTo>
                  <a:cubicBezTo>
                    <a:pt x="12" y="39"/>
                    <a:pt x="15" y="36"/>
                    <a:pt x="18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43" y="36"/>
                    <a:pt x="48" y="31"/>
                    <a:pt x="48" y="24"/>
                  </a:cubicBezTo>
                  <a:cubicBezTo>
                    <a:pt x="48" y="18"/>
                    <a:pt x="43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9" y="0"/>
                    <a:pt x="60" y="11"/>
                    <a:pt x="60" y="24"/>
                  </a:cubicBezTo>
                  <a:cubicBezTo>
                    <a:pt x="60" y="37"/>
                    <a:pt x="49" y="48"/>
                    <a:pt x="3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88">
              <a:extLst>
                <a:ext uri="{FF2B5EF4-FFF2-40B4-BE49-F238E27FC236}">
                  <a16:creationId xmlns:a16="http://schemas.microsoft.com/office/drawing/2014/main" id="{B6CA49AD-97C1-4A62-B731-7C7BA0E3F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" y="3335"/>
              <a:ext cx="240" cy="18"/>
            </a:xfrm>
            <a:custGeom>
              <a:avLst/>
              <a:gdLst>
                <a:gd name="T0" fmla="*/ 151 w 157"/>
                <a:gd name="T1" fmla="*/ 12 h 12"/>
                <a:gd name="T2" fmla="*/ 6 w 157"/>
                <a:gd name="T3" fmla="*/ 12 h 12"/>
                <a:gd name="T4" fmla="*/ 0 w 157"/>
                <a:gd name="T5" fmla="*/ 6 h 12"/>
                <a:gd name="T6" fmla="*/ 6 w 157"/>
                <a:gd name="T7" fmla="*/ 0 h 12"/>
                <a:gd name="T8" fmla="*/ 151 w 157"/>
                <a:gd name="T9" fmla="*/ 0 h 12"/>
                <a:gd name="T10" fmla="*/ 157 w 157"/>
                <a:gd name="T11" fmla="*/ 6 h 12"/>
                <a:gd name="T12" fmla="*/ 151 w 15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2">
                  <a:moveTo>
                    <a:pt x="15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5" y="0"/>
                    <a:pt x="157" y="3"/>
                    <a:pt x="157" y="6"/>
                  </a:cubicBezTo>
                  <a:cubicBezTo>
                    <a:pt x="157" y="10"/>
                    <a:pt x="155" y="12"/>
                    <a:pt x="15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89">
              <a:extLst>
                <a:ext uri="{FF2B5EF4-FFF2-40B4-BE49-F238E27FC236}">
                  <a16:creationId xmlns:a16="http://schemas.microsoft.com/office/drawing/2014/main" id="{B9B90403-33F3-4B19-BC9C-1EDD3B20F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" y="3263"/>
              <a:ext cx="349" cy="233"/>
            </a:xfrm>
            <a:custGeom>
              <a:avLst/>
              <a:gdLst>
                <a:gd name="T0" fmla="*/ 204 w 228"/>
                <a:gd name="T1" fmla="*/ 156 h 156"/>
                <a:gd name="T2" fmla="*/ 24 w 228"/>
                <a:gd name="T3" fmla="*/ 156 h 156"/>
                <a:gd name="T4" fmla="*/ 0 w 228"/>
                <a:gd name="T5" fmla="*/ 132 h 156"/>
                <a:gd name="T6" fmla="*/ 0 w 228"/>
                <a:gd name="T7" fmla="*/ 122 h 156"/>
                <a:gd name="T8" fmla="*/ 6 w 228"/>
                <a:gd name="T9" fmla="*/ 116 h 156"/>
                <a:gd name="T10" fmla="*/ 12 w 228"/>
                <a:gd name="T11" fmla="*/ 122 h 156"/>
                <a:gd name="T12" fmla="*/ 12 w 228"/>
                <a:gd name="T13" fmla="*/ 132 h 156"/>
                <a:gd name="T14" fmla="*/ 24 w 228"/>
                <a:gd name="T15" fmla="*/ 144 h 156"/>
                <a:gd name="T16" fmla="*/ 204 w 228"/>
                <a:gd name="T17" fmla="*/ 144 h 156"/>
                <a:gd name="T18" fmla="*/ 216 w 228"/>
                <a:gd name="T19" fmla="*/ 132 h 156"/>
                <a:gd name="T20" fmla="*/ 216 w 228"/>
                <a:gd name="T21" fmla="*/ 24 h 156"/>
                <a:gd name="T22" fmla="*/ 204 w 228"/>
                <a:gd name="T23" fmla="*/ 12 h 156"/>
                <a:gd name="T24" fmla="*/ 24 w 228"/>
                <a:gd name="T25" fmla="*/ 12 h 156"/>
                <a:gd name="T26" fmla="*/ 12 w 228"/>
                <a:gd name="T27" fmla="*/ 24 h 156"/>
                <a:gd name="T28" fmla="*/ 12 w 228"/>
                <a:gd name="T29" fmla="*/ 42 h 156"/>
                <a:gd name="T30" fmla="*/ 6 w 228"/>
                <a:gd name="T31" fmla="*/ 48 h 156"/>
                <a:gd name="T32" fmla="*/ 0 w 228"/>
                <a:gd name="T33" fmla="*/ 42 h 156"/>
                <a:gd name="T34" fmla="*/ 0 w 228"/>
                <a:gd name="T35" fmla="*/ 24 h 156"/>
                <a:gd name="T36" fmla="*/ 24 w 228"/>
                <a:gd name="T37" fmla="*/ 0 h 156"/>
                <a:gd name="T38" fmla="*/ 204 w 228"/>
                <a:gd name="T39" fmla="*/ 0 h 156"/>
                <a:gd name="T40" fmla="*/ 228 w 228"/>
                <a:gd name="T41" fmla="*/ 24 h 156"/>
                <a:gd name="T42" fmla="*/ 228 w 228"/>
                <a:gd name="T43" fmla="*/ 132 h 156"/>
                <a:gd name="T44" fmla="*/ 204 w 228"/>
                <a:gd name="T4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8" h="156">
                  <a:moveTo>
                    <a:pt x="204" y="156"/>
                  </a:moveTo>
                  <a:cubicBezTo>
                    <a:pt x="24" y="156"/>
                    <a:pt x="24" y="156"/>
                    <a:pt x="24" y="156"/>
                  </a:cubicBezTo>
                  <a:cubicBezTo>
                    <a:pt x="11" y="156"/>
                    <a:pt x="0" y="145"/>
                    <a:pt x="0" y="13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19"/>
                    <a:pt x="3" y="116"/>
                    <a:pt x="6" y="116"/>
                  </a:cubicBezTo>
                  <a:cubicBezTo>
                    <a:pt x="10" y="116"/>
                    <a:pt x="12" y="119"/>
                    <a:pt x="12" y="122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12" y="139"/>
                    <a:pt x="18" y="144"/>
                    <a:pt x="2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11" y="144"/>
                    <a:pt x="216" y="139"/>
                    <a:pt x="216" y="132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18"/>
                    <a:pt x="211" y="12"/>
                    <a:pt x="20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8" y="12"/>
                    <a:pt x="12" y="18"/>
                    <a:pt x="12" y="24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6"/>
                    <a:pt x="10" y="48"/>
                    <a:pt x="6" y="48"/>
                  </a:cubicBezTo>
                  <a:cubicBezTo>
                    <a:pt x="3" y="48"/>
                    <a:pt x="0" y="46"/>
                    <a:pt x="0" y="4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7" y="0"/>
                    <a:pt x="228" y="11"/>
                    <a:pt x="228" y="24"/>
                  </a:cubicBezTo>
                  <a:cubicBezTo>
                    <a:pt x="228" y="132"/>
                    <a:pt x="228" y="132"/>
                    <a:pt x="228" y="132"/>
                  </a:cubicBezTo>
                  <a:cubicBezTo>
                    <a:pt x="228" y="145"/>
                    <a:pt x="217" y="156"/>
                    <a:pt x="204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190">
              <a:extLst>
                <a:ext uri="{FF2B5EF4-FFF2-40B4-BE49-F238E27FC236}">
                  <a16:creationId xmlns:a16="http://schemas.microsoft.com/office/drawing/2014/main" id="{CECB6975-4DEC-4676-9981-C611C7E40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371"/>
              <a:ext cx="73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10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4" name="Group 36">
            <a:extLst>
              <a:ext uri="{FF2B5EF4-FFF2-40B4-BE49-F238E27FC236}">
                <a16:creationId xmlns:a16="http://schemas.microsoft.com/office/drawing/2014/main" id="{250FCC5F-CEEC-4B0A-9B49-35D8C23B0AF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93713" y="4686839"/>
            <a:ext cx="637200" cy="360407"/>
            <a:chOff x="3616" y="753"/>
            <a:chExt cx="442" cy="250"/>
          </a:xfrm>
          <a:solidFill>
            <a:schemeClr val="tx1"/>
          </a:solidFill>
        </p:grpSpPr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7B6ECE35-52DA-4F6B-B3BF-04A0F4DED0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" y="753"/>
              <a:ext cx="442" cy="250"/>
            </a:xfrm>
            <a:custGeom>
              <a:avLst/>
              <a:gdLst>
                <a:gd name="T0" fmla="*/ 144 w 289"/>
                <a:gd name="T1" fmla="*/ 168 h 168"/>
                <a:gd name="T2" fmla="*/ 2 w 289"/>
                <a:gd name="T3" fmla="*/ 88 h 168"/>
                <a:gd name="T4" fmla="*/ 2 w 289"/>
                <a:gd name="T5" fmla="*/ 81 h 168"/>
                <a:gd name="T6" fmla="*/ 144 w 289"/>
                <a:gd name="T7" fmla="*/ 0 h 168"/>
                <a:gd name="T8" fmla="*/ 287 w 289"/>
                <a:gd name="T9" fmla="*/ 81 h 168"/>
                <a:gd name="T10" fmla="*/ 287 w 289"/>
                <a:gd name="T11" fmla="*/ 88 h 168"/>
                <a:gd name="T12" fmla="*/ 144 w 289"/>
                <a:gd name="T13" fmla="*/ 168 h 168"/>
                <a:gd name="T14" fmla="*/ 14 w 289"/>
                <a:gd name="T15" fmla="*/ 84 h 168"/>
                <a:gd name="T16" fmla="*/ 144 w 289"/>
                <a:gd name="T17" fmla="*/ 156 h 168"/>
                <a:gd name="T18" fmla="*/ 275 w 289"/>
                <a:gd name="T19" fmla="*/ 84 h 168"/>
                <a:gd name="T20" fmla="*/ 144 w 289"/>
                <a:gd name="T21" fmla="*/ 12 h 168"/>
                <a:gd name="T22" fmla="*/ 14 w 289"/>
                <a:gd name="T23" fmla="*/ 8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9" h="168">
                  <a:moveTo>
                    <a:pt x="144" y="168"/>
                  </a:moveTo>
                  <a:cubicBezTo>
                    <a:pt x="66" y="168"/>
                    <a:pt x="4" y="91"/>
                    <a:pt x="2" y="88"/>
                  </a:cubicBezTo>
                  <a:cubicBezTo>
                    <a:pt x="0" y="86"/>
                    <a:pt x="0" y="83"/>
                    <a:pt x="2" y="81"/>
                  </a:cubicBezTo>
                  <a:cubicBezTo>
                    <a:pt x="4" y="77"/>
                    <a:pt x="66" y="0"/>
                    <a:pt x="144" y="0"/>
                  </a:cubicBezTo>
                  <a:cubicBezTo>
                    <a:pt x="223" y="0"/>
                    <a:pt x="285" y="77"/>
                    <a:pt x="287" y="81"/>
                  </a:cubicBezTo>
                  <a:cubicBezTo>
                    <a:pt x="289" y="83"/>
                    <a:pt x="289" y="86"/>
                    <a:pt x="287" y="88"/>
                  </a:cubicBezTo>
                  <a:cubicBezTo>
                    <a:pt x="285" y="91"/>
                    <a:pt x="223" y="168"/>
                    <a:pt x="144" y="168"/>
                  </a:cubicBezTo>
                  <a:close/>
                  <a:moveTo>
                    <a:pt x="14" y="84"/>
                  </a:moveTo>
                  <a:cubicBezTo>
                    <a:pt x="28" y="99"/>
                    <a:pt x="81" y="156"/>
                    <a:pt x="144" y="156"/>
                  </a:cubicBezTo>
                  <a:cubicBezTo>
                    <a:pt x="207" y="156"/>
                    <a:pt x="261" y="99"/>
                    <a:pt x="275" y="84"/>
                  </a:cubicBezTo>
                  <a:cubicBezTo>
                    <a:pt x="261" y="69"/>
                    <a:pt x="207" y="12"/>
                    <a:pt x="144" y="12"/>
                  </a:cubicBezTo>
                  <a:cubicBezTo>
                    <a:pt x="81" y="12"/>
                    <a:pt x="28" y="69"/>
                    <a:pt x="1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596807B0-39C7-47A3-9592-D3B4A4362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08" y="753"/>
              <a:ext cx="257" cy="250"/>
            </a:xfrm>
            <a:custGeom>
              <a:avLst/>
              <a:gdLst>
                <a:gd name="T0" fmla="*/ 84 w 168"/>
                <a:gd name="T1" fmla="*/ 168 h 168"/>
                <a:gd name="T2" fmla="*/ 0 w 168"/>
                <a:gd name="T3" fmla="*/ 84 h 168"/>
                <a:gd name="T4" fmla="*/ 84 w 168"/>
                <a:gd name="T5" fmla="*/ 0 h 168"/>
                <a:gd name="T6" fmla="*/ 168 w 168"/>
                <a:gd name="T7" fmla="*/ 84 h 168"/>
                <a:gd name="T8" fmla="*/ 84 w 168"/>
                <a:gd name="T9" fmla="*/ 168 h 168"/>
                <a:gd name="T10" fmla="*/ 84 w 168"/>
                <a:gd name="T11" fmla="*/ 12 h 168"/>
                <a:gd name="T12" fmla="*/ 12 w 168"/>
                <a:gd name="T13" fmla="*/ 84 h 168"/>
                <a:gd name="T14" fmla="*/ 84 w 168"/>
                <a:gd name="T15" fmla="*/ 156 h 168"/>
                <a:gd name="T16" fmla="*/ 156 w 168"/>
                <a:gd name="T17" fmla="*/ 84 h 168"/>
                <a:gd name="T18" fmla="*/ 84 w 168"/>
                <a:gd name="T19" fmla="*/ 1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8" h="168">
                  <a:moveTo>
                    <a:pt x="84" y="168"/>
                  </a:moveTo>
                  <a:cubicBezTo>
                    <a:pt x="38" y="168"/>
                    <a:pt x="0" y="131"/>
                    <a:pt x="0" y="84"/>
                  </a:cubicBezTo>
                  <a:cubicBezTo>
                    <a:pt x="0" y="38"/>
                    <a:pt x="38" y="0"/>
                    <a:pt x="84" y="0"/>
                  </a:cubicBezTo>
                  <a:cubicBezTo>
                    <a:pt x="131" y="0"/>
                    <a:pt x="168" y="38"/>
                    <a:pt x="168" y="84"/>
                  </a:cubicBezTo>
                  <a:cubicBezTo>
                    <a:pt x="168" y="131"/>
                    <a:pt x="131" y="168"/>
                    <a:pt x="84" y="168"/>
                  </a:cubicBezTo>
                  <a:close/>
                  <a:moveTo>
                    <a:pt x="84" y="12"/>
                  </a:moveTo>
                  <a:cubicBezTo>
                    <a:pt x="45" y="12"/>
                    <a:pt x="12" y="45"/>
                    <a:pt x="12" y="84"/>
                  </a:cubicBezTo>
                  <a:cubicBezTo>
                    <a:pt x="12" y="124"/>
                    <a:pt x="45" y="156"/>
                    <a:pt x="84" y="156"/>
                  </a:cubicBezTo>
                  <a:cubicBezTo>
                    <a:pt x="124" y="156"/>
                    <a:pt x="156" y="124"/>
                    <a:pt x="156" y="84"/>
                  </a:cubicBezTo>
                  <a:cubicBezTo>
                    <a:pt x="156" y="45"/>
                    <a:pt x="124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9AD33D7C-5CAC-47C2-912A-C10CD963E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6" y="809"/>
              <a:ext cx="82" cy="139"/>
            </a:xfrm>
            <a:custGeom>
              <a:avLst/>
              <a:gdLst>
                <a:gd name="T0" fmla="*/ 26 w 53"/>
                <a:gd name="T1" fmla="*/ 93 h 93"/>
                <a:gd name="T2" fmla="*/ 0 w 53"/>
                <a:gd name="T3" fmla="*/ 66 h 93"/>
                <a:gd name="T4" fmla="*/ 6 w 53"/>
                <a:gd name="T5" fmla="*/ 60 h 93"/>
                <a:gd name="T6" fmla="*/ 12 w 53"/>
                <a:gd name="T7" fmla="*/ 66 h 93"/>
                <a:gd name="T8" fmla="*/ 26 w 53"/>
                <a:gd name="T9" fmla="*/ 81 h 93"/>
                <a:gd name="T10" fmla="*/ 41 w 53"/>
                <a:gd name="T11" fmla="*/ 66 h 93"/>
                <a:gd name="T12" fmla="*/ 26 w 53"/>
                <a:gd name="T13" fmla="*/ 52 h 93"/>
                <a:gd name="T14" fmla="*/ 0 w 53"/>
                <a:gd name="T15" fmla="*/ 26 h 93"/>
                <a:gd name="T16" fmla="*/ 26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6 w 53"/>
                <a:gd name="T25" fmla="*/ 12 h 93"/>
                <a:gd name="T26" fmla="*/ 12 w 53"/>
                <a:gd name="T27" fmla="*/ 26 h 93"/>
                <a:gd name="T28" fmla="*/ 26 w 53"/>
                <a:gd name="T29" fmla="*/ 40 h 93"/>
                <a:gd name="T30" fmla="*/ 53 w 53"/>
                <a:gd name="T31" fmla="*/ 66 h 93"/>
                <a:gd name="T32" fmla="*/ 26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6" y="93"/>
                  </a:moveTo>
                  <a:cubicBezTo>
                    <a:pt x="12" y="93"/>
                    <a:pt x="0" y="81"/>
                    <a:pt x="0" y="66"/>
                  </a:cubicBezTo>
                  <a:cubicBezTo>
                    <a:pt x="0" y="63"/>
                    <a:pt x="3" y="60"/>
                    <a:pt x="6" y="60"/>
                  </a:cubicBezTo>
                  <a:cubicBezTo>
                    <a:pt x="10" y="60"/>
                    <a:pt x="12" y="63"/>
                    <a:pt x="12" y="66"/>
                  </a:cubicBezTo>
                  <a:cubicBezTo>
                    <a:pt x="12" y="74"/>
                    <a:pt x="19" y="81"/>
                    <a:pt x="26" y="81"/>
                  </a:cubicBezTo>
                  <a:cubicBezTo>
                    <a:pt x="34" y="81"/>
                    <a:pt x="41" y="74"/>
                    <a:pt x="41" y="66"/>
                  </a:cubicBezTo>
                  <a:cubicBezTo>
                    <a:pt x="41" y="59"/>
                    <a:pt x="34" y="52"/>
                    <a:pt x="26" y="52"/>
                  </a:cubicBez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0" y="32"/>
                    <a:pt x="47" y="32"/>
                  </a:cubicBezTo>
                  <a:cubicBezTo>
                    <a:pt x="43" y="32"/>
                    <a:pt x="41" y="29"/>
                    <a:pt x="41" y="26"/>
                  </a:cubicBezTo>
                  <a:cubicBezTo>
                    <a:pt x="41" y="18"/>
                    <a:pt x="34" y="12"/>
                    <a:pt x="26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6" y="40"/>
                  </a:cubicBezTo>
                  <a:cubicBezTo>
                    <a:pt x="41" y="40"/>
                    <a:pt x="53" y="52"/>
                    <a:pt x="53" y="66"/>
                  </a:cubicBezTo>
                  <a:cubicBezTo>
                    <a:pt x="53" y="81"/>
                    <a:pt x="41" y="93"/>
                    <a:pt x="26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94E1C21C-2D2F-4633-8F2F-9A414D936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930"/>
              <a:ext cx="18" cy="38"/>
            </a:xfrm>
            <a:custGeom>
              <a:avLst/>
              <a:gdLst>
                <a:gd name="T0" fmla="*/ 6 w 12"/>
                <a:gd name="T1" fmla="*/ 25 h 25"/>
                <a:gd name="T2" fmla="*/ 0 w 12"/>
                <a:gd name="T3" fmla="*/ 19 h 25"/>
                <a:gd name="T4" fmla="*/ 0 w 12"/>
                <a:gd name="T5" fmla="*/ 6 h 25"/>
                <a:gd name="T6" fmla="*/ 6 w 12"/>
                <a:gd name="T7" fmla="*/ 0 h 25"/>
                <a:gd name="T8" fmla="*/ 12 w 12"/>
                <a:gd name="T9" fmla="*/ 6 h 25"/>
                <a:gd name="T10" fmla="*/ 12 w 12"/>
                <a:gd name="T11" fmla="*/ 19 h 25"/>
                <a:gd name="T12" fmla="*/ 6 w 12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5">
                  <a:moveTo>
                    <a:pt x="6" y="25"/>
                  </a:moveTo>
                  <a:cubicBezTo>
                    <a:pt x="3" y="25"/>
                    <a:pt x="0" y="23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3"/>
                    <a:pt x="10" y="25"/>
                    <a:pt x="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8C2D9385-5EB9-4BA3-BADD-DA107E434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788"/>
              <a:ext cx="18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10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A324D20-99FA-D847-A481-062ABB988053}"/>
              </a:ext>
            </a:extLst>
          </p:cNvPr>
          <p:cNvSpPr/>
          <p:nvPr/>
        </p:nvSpPr>
        <p:spPr>
          <a:xfrm>
            <a:off x="375384" y="5760105"/>
            <a:ext cx="11367437" cy="498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de-DE" b="1" dirty="0">
                <a:solidFill>
                  <a:schemeClr val="tx1"/>
                </a:solidFill>
                <a:sym typeface="Wingdings" panose="05000000000000000000" pitchFamily="2" charset="2"/>
              </a:rPr>
              <a:t> f</a:t>
            </a:r>
            <a:r>
              <a:rPr lang="de-DE" b="1" dirty="0">
                <a:solidFill>
                  <a:schemeClr val="tx1"/>
                </a:solidFill>
              </a:rPr>
              <a:t>ür den Endnutzer kostenfrei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8A556-24B1-4C85-8E2D-29C3CE1132DE}"/>
              </a:ext>
            </a:extLst>
          </p:cNvPr>
          <p:cNvSpPr txBox="1"/>
          <p:nvPr/>
        </p:nvSpPr>
        <p:spPr>
          <a:xfrm>
            <a:off x="8207828" y="1512605"/>
            <a:ext cx="360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/>
              <a:t>Geschäftspartner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138D30-39CA-4F7C-B351-D97EE7BEE9A4}"/>
              </a:ext>
            </a:extLst>
          </p:cNvPr>
          <p:cNvCxnSpPr>
            <a:cxnSpLocks/>
          </p:cNvCxnSpPr>
          <p:nvPr/>
        </p:nvCxnSpPr>
        <p:spPr>
          <a:xfrm>
            <a:off x="375384" y="5760105"/>
            <a:ext cx="1143984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024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0A10D55-92B5-469B-B0AA-75EA91D9A2B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12146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4"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0A10D55-92B5-469B-B0AA-75EA91D9A2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93544CB-F0B9-4434-B5CC-12F00291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84" y="301752"/>
            <a:ext cx="8980372" cy="660774"/>
          </a:xfrm>
        </p:spPr>
        <p:txBody>
          <a:bodyPr/>
          <a:lstStyle/>
          <a:p>
            <a:r>
              <a:rPr lang="de-DE"/>
              <a:t>agenda</a:t>
            </a:r>
            <a:endParaRPr lang="de-DE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09EEA2-55D0-426F-B0FC-F77471B0BBD9}"/>
              </a:ext>
            </a:extLst>
          </p:cNvPr>
          <p:cNvSpPr txBox="1">
            <a:spLocks/>
          </p:cNvSpPr>
          <p:nvPr/>
        </p:nvSpPr>
        <p:spPr>
          <a:xfrm>
            <a:off x="368300" y="1285785"/>
            <a:ext cx="11351296" cy="428643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Geschäftsidee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b="1" dirty="0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Designs</a:t>
            </a:r>
          </a:p>
          <a:p>
            <a:pPr marL="1463645" lvl="5" indent="-285750">
              <a:spcAft>
                <a:spcPts val="1800"/>
              </a:spcAft>
              <a:buFont typeface="Arial" panose="020B0604020202020204" pitchFamily="34" charset="0"/>
              <a:buChar char="█"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Ausblick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C20C72-ED3A-49AA-8DE5-FD728A7BB182}"/>
              </a:ext>
            </a:extLst>
          </p:cNvPr>
          <p:cNvSpPr/>
          <p:nvPr/>
        </p:nvSpPr>
        <p:spPr bwMode="auto">
          <a:xfrm>
            <a:off x="1559496" y="2880000"/>
            <a:ext cx="6031497" cy="504056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0" eaLnBrk="1" fontAlgn="base" latinLnBrk="0" hangingPunct="1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523386-3FB0-46B7-818A-62A9AC12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22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C0DD4B2E-9C76-4907-AD8A-5ABD3F676E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306087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7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1A4BD4DB-4D37-4589-808D-7E3FC0953232}"/>
              </a:ext>
            </a:extLst>
          </p:cNvPr>
          <p:cNvSpPr/>
          <p:nvPr/>
        </p:nvSpPr>
        <p:spPr>
          <a:xfrm>
            <a:off x="3176" y="5463180"/>
            <a:ext cx="12188824" cy="7381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6C8339-4080-4B03-8F8E-798284402A58}"/>
              </a:ext>
            </a:extLst>
          </p:cNvPr>
          <p:cNvSpPr/>
          <p:nvPr/>
        </p:nvSpPr>
        <p:spPr>
          <a:xfrm>
            <a:off x="0" y="2440691"/>
            <a:ext cx="12191999" cy="16110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A89AB-0192-47F2-9D81-1ECEA484A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</a:t>
            </a:r>
          </a:p>
        </p:txBody>
      </p:sp>
      <p:sp>
        <p:nvSpPr>
          <p:cNvPr id="8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/>
        </p:nvSpPr>
        <p:spPr>
          <a:xfrm>
            <a:off x="1032156" y="5499556"/>
            <a:ext cx="2537660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Tobias Haidacher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Backend &amp; 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Konzeption</a:t>
            </a:r>
          </a:p>
        </p:txBody>
      </p:sp>
      <p:sp>
        <p:nvSpPr>
          <p:cNvPr id="24" name="Text Placeholder 41">
            <a:extLst>
              <a:ext uri="{FF2B5EF4-FFF2-40B4-BE49-F238E27FC236}">
                <a16:creationId xmlns:a16="http://schemas.microsoft.com/office/drawing/2014/main" id="{D4F9B0DB-C087-4D0F-9CBA-F1B23998319A}"/>
              </a:ext>
            </a:extLst>
          </p:cNvPr>
          <p:cNvSpPr>
            <a:spLocks noGrp="1"/>
          </p:cNvSpPr>
          <p:nvPr/>
        </p:nvSpPr>
        <p:spPr>
          <a:xfrm>
            <a:off x="3569815" y="5499556"/>
            <a:ext cx="2514369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Hendrik Just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Backend &amp; 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Konzeption</a:t>
            </a:r>
          </a:p>
        </p:txBody>
      </p:sp>
      <p:sp>
        <p:nvSpPr>
          <p:cNvPr id="25" name="Text Placeholder 41">
            <a:extLst>
              <a:ext uri="{FF2B5EF4-FFF2-40B4-BE49-F238E27FC236}">
                <a16:creationId xmlns:a16="http://schemas.microsoft.com/office/drawing/2014/main" id="{714AE8FA-0708-4AFD-8663-798717846124}"/>
              </a:ext>
            </a:extLst>
          </p:cNvPr>
          <p:cNvSpPr>
            <a:spLocks noGrp="1"/>
          </p:cNvSpPr>
          <p:nvPr/>
        </p:nvSpPr>
        <p:spPr>
          <a:xfrm>
            <a:off x="6084185" y="5499556"/>
            <a:ext cx="2537660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Jonas Radtke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Frontend</a:t>
            </a:r>
          </a:p>
        </p:txBody>
      </p:sp>
      <p:sp>
        <p:nvSpPr>
          <p:cNvPr id="26" name="Text Placeholder 41">
            <a:extLst>
              <a:ext uri="{FF2B5EF4-FFF2-40B4-BE49-F238E27FC236}">
                <a16:creationId xmlns:a16="http://schemas.microsoft.com/office/drawing/2014/main" id="{ABB07760-ABFA-4C5F-BAFF-CA24C4C99091}"/>
              </a:ext>
            </a:extLst>
          </p:cNvPr>
          <p:cNvSpPr>
            <a:spLocks noGrp="1"/>
          </p:cNvSpPr>
          <p:nvPr/>
        </p:nvSpPr>
        <p:spPr>
          <a:xfrm>
            <a:off x="8621845" y="5499556"/>
            <a:ext cx="2537660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</a:rPr>
              <a:t>Jonas Wallendorf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6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Konzeption</a:t>
            </a:r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&amp; Marketing</a:t>
            </a:r>
          </a:p>
        </p:txBody>
      </p:sp>
      <p:sp>
        <p:nvSpPr>
          <p:cNvPr id="29" name="Footer Placeholder 11">
            <a:extLst>
              <a:ext uri="{FF2B5EF4-FFF2-40B4-BE49-F238E27FC236}">
                <a16:creationId xmlns:a16="http://schemas.microsoft.com/office/drawing/2014/main" id="{2B522D28-5F77-4DC7-B94F-69E197546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5384" y="6556247"/>
            <a:ext cx="6862233" cy="229563"/>
          </a:xfrm>
          <a:prstGeom prst="rect">
            <a:avLst/>
          </a:prstGeom>
        </p:spPr>
        <p:txBody>
          <a:bodyPr/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dual study fit. All rights reserved. </a:t>
            </a:r>
            <a:endParaRPr lang="de-DE" sz="9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9AE070-6B6A-B84B-9DD2-2BB6C8798D20}"/>
              </a:ext>
            </a:extLst>
          </p:cNvPr>
          <p:cNvGrpSpPr/>
          <p:nvPr/>
        </p:nvGrpSpPr>
        <p:grpSpPr>
          <a:xfrm>
            <a:off x="1032156" y="1231293"/>
            <a:ext cx="10127689" cy="4023922"/>
            <a:chOff x="813345" y="1231293"/>
            <a:chExt cx="10127689" cy="4023922"/>
          </a:xfrm>
        </p:grpSpPr>
        <p:pic>
          <p:nvPicPr>
            <p:cNvPr id="4" name="Picture 3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69F456C4-0DB6-4579-B8F8-DE048CAA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5374" y="1237253"/>
              <a:ext cx="2537660" cy="4017962"/>
            </a:xfrm>
            <a:prstGeom prst="rect">
              <a:avLst/>
            </a:prstGeom>
          </p:spPr>
        </p:pic>
        <p:pic>
          <p:nvPicPr>
            <p:cNvPr id="13" name="Picture 12" descr="A person wearing a suit and tie smiling at the camera&#10;&#10;Description automatically generated">
              <a:extLst>
                <a:ext uri="{FF2B5EF4-FFF2-40B4-BE49-F238E27FC236}">
                  <a16:creationId xmlns:a16="http://schemas.microsoft.com/office/drawing/2014/main" id="{C00F4F14-713D-494D-B745-555F817DC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1005" y="1237253"/>
              <a:ext cx="2514369" cy="4017962"/>
            </a:xfrm>
            <a:prstGeom prst="rect">
              <a:avLst/>
            </a:prstGeom>
          </p:spPr>
        </p:pic>
        <p:pic>
          <p:nvPicPr>
            <p:cNvPr id="17" name="Picture 16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952EDEAE-A918-40BF-A600-942816C7C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345" y="1237253"/>
              <a:ext cx="2537660" cy="40179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C8105A1A-2F2B-4E2B-B7F0-D4B1D073C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950" r="7962"/>
            <a:stretch/>
          </p:blipFill>
          <p:spPr>
            <a:xfrm>
              <a:off x="8403034" y="1231293"/>
              <a:ext cx="2538000" cy="4023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66367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28123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0D9xYQBbBMe9bRNybeA8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VpnEXomRBvoLOQq9XA4q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vMwCiP7rWHT1ZiKH17bb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IiDJ9mR2Lb0YD2mdg427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C4ms4XV6QOugXzUmZ70f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7CSGHBPceyHImxh1brP7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mvZHzdXORgQcSu.Pva4z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AHSQixUzcdt.clyMiYcj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nMLhr4Q.Sg7.L99QEtav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BWn_4D89oca6sBHbNzv6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GHbOhoQkHNucpMrxDVFU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I8mFk0hWnmF44i5bcz5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a00lnrdsNxpmej4s.7.c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h2xXSfqFI4lHW8.WnxF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2zY49.pWb_DLLW4ip0j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I.9QrFZbLB4MZG1VOEjs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GWEUP7COMD3fz7kHuth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2pmTEfLeoBYf1nID8Qrt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IqOFFd9sMETSIlfyYhcj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2XsKmRs.gVlU058JpD.h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QIRrBbOZWjfKGPD2749u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4SSftv1MWNwkLs2S43Otw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2qqZ_gSsPnr.9kFn80fD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nL6QfzryVHIaQ9.wSGS5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nLz2STVyI3crxAL4GZh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khO2fhrVzZrgJr5uKFm1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cSvDaD5i0bRYg3MHUn55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wgUklzbMzZP9Dx1cTmvQ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KMFQaohHwfhGp12n17yD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4O1mu4AecotjqEP0uoUzw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mMyLup7Ktc_jiwcua.jQ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Gt_bHfRiivDhqhDsTnZKA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1lgSjo2zH3SDQeM_RspQ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pO.cDl8uzXnZfc0ePLR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B1uqouP8UTseVGWEhYKS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JA1leqNbcUF581TLScE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JA1leqNbcUF581TLScE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JA1leqNbcUF581TLScE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EJA1leqNbcUF581TLScE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Rm5NeJZQCDp.S3u2WukJ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_XdeqDey2yBs.EGRsL84w"/>
</p:tagLst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550</TotalTime>
  <Words>533</Words>
  <Application>Microsoft Office PowerPoint</Application>
  <PresentationFormat>Widescreen</PresentationFormat>
  <Paragraphs>209</Paragraphs>
  <Slides>19</Slides>
  <Notes>15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</vt:lpstr>
      <vt:lpstr>Arial Black</vt:lpstr>
      <vt:lpstr>Calibri</vt:lpstr>
      <vt:lpstr>Gill Sans MT</vt:lpstr>
      <vt:lpstr>Lato Light</vt:lpstr>
      <vt:lpstr>Wingdings</vt:lpstr>
      <vt:lpstr>Paket</vt:lpstr>
      <vt:lpstr>think-cell Slide</vt:lpstr>
      <vt:lpstr>dual study fit</vt:lpstr>
      <vt:lpstr>agenda</vt:lpstr>
      <vt:lpstr>agenda</vt:lpstr>
      <vt:lpstr>Geschäftsidee</vt:lpstr>
      <vt:lpstr>Geschäftsidee</vt:lpstr>
      <vt:lpstr>Geschäftsidee</vt:lpstr>
      <vt:lpstr>Geschäftsidee</vt:lpstr>
      <vt:lpstr>agenda</vt:lpstr>
      <vt:lpstr>Team</vt:lpstr>
      <vt:lpstr>agenda</vt:lpstr>
      <vt:lpstr>Designs</vt:lpstr>
      <vt:lpstr>Designs</vt:lpstr>
      <vt:lpstr>Designs</vt:lpstr>
      <vt:lpstr>Designs</vt:lpstr>
      <vt:lpstr>agenda</vt:lpstr>
      <vt:lpstr>Ausblick</vt:lpstr>
      <vt:lpstr>Appendix</vt:lpstr>
      <vt:lpstr>GeschäftsiDEE</vt:lpstr>
      <vt:lpstr>Geschäftsidee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Dual Study Fit</dc:title>
  <dc:creator>Msoffice20829</dc:creator>
  <cp:lastModifiedBy>Radtke, Jonas</cp:lastModifiedBy>
  <cp:revision>66</cp:revision>
  <dcterms:created xsi:type="dcterms:W3CDTF">2019-11-10T16:11:13Z</dcterms:created>
  <dcterms:modified xsi:type="dcterms:W3CDTF">2019-11-15T10:49:14Z</dcterms:modified>
</cp:coreProperties>
</file>